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custom-properties" Target="docProps/custom.xml"/><Relationship Id="rId2" Type="http://schemas.openxmlformats.org/officeDocument/2006/relationships/officeDocument" Target="ppt/presentation.xml"/><Relationship Id="rId1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</p:sldIdLst>
  <p:sldSz cy="13716000" cx="24384000"/>
  <p:notesSz cx="6858000" cy="9144000"/>
  <p:embeddedFontLst>
    <p:embeddedFont>
      <p:font typeface="Helvetica Neue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2" roundtripDataSignature="AMtx7mjI0GsaUBbLteCat7INX44qjGIR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34" Type="http://schemas.openxmlformats.org/officeDocument/2006/relationships/slide" Target="slides/slide29.xml"/><Relationship Id="rId21" Type="http://schemas.openxmlformats.org/officeDocument/2006/relationships/slide" Target="slides/slide16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customXml" Target="../customXml/item1.xml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29" Type="http://schemas.openxmlformats.org/officeDocument/2006/relationships/slide" Target="slides/slide24.xml"/><Relationship Id="rId16" Type="http://schemas.openxmlformats.org/officeDocument/2006/relationships/slide" Target="slides/slide11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24" Type="http://schemas.openxmlformats.org/officeDocument/2006/relationships/slide" Target="slides/slide19.xml"/><Relationship Id="rId53" Type="http://schemas.openxmlformats.org/officeDocument/2006/relationships/slide" Target="slides/slide48.xml"/><Relationship Id="rId11" Type="http://schemas.openxmlformats.org/officeDocument/2006/relationships/slide" Target="slides/slide6.xml"/><Relationship Id="rId58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61" Type="http://schemas.openxmlformats.org/officeDocument/2006/relationships/font" Target="fonts/HelveticaNeue-boldItalic.fntdata"/><Relationship Id="rId19" Type="http://schemas.openxmlformats.org/officeDocument/2006/relationships/slide" Target="slides/slide14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56" Type="http://schemas.openxmlformats.org/officeDocument/2006/relationships/slide" Target="slides/slide51.xml"/><Relationship Id="rId14" Type="http://schemas.openxmlformats.org/officeDocument/2006/relationships/slide" Target="slides/slide9.xml"/><Relationship Id="rId64" Type="http://schemas.openxmlformats.org/officeDocument/2006/relationships/customXml" Target="../customXml/item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presProps" Target="presProps.xml"/><Relationship Id="rId46" Type="http://schemas.openxmlformats.org/officeDocument/2006/relationships/slide" Target="slides/slide41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5" Type="http://schemas.openxmlformats.org/officeDocument/2006/relationships/slide" Target="slides/slide20.xml"/><Relationship Id="rId12" Type="http://schemas.openxmlformats.org/officeDocument/2006/relationships/slide" Target="slides/slide7.xml"/><Relationship Id="rId59" Type="http://schemas.openxmlformats.org/officeDocument/2006/relationships/font" Target="fonts/HelveticaNeue-bold.fntdata"/><Relationship Id="rId17" Type="http://schemas.openxmlformats.org/officeDocument/2006/relationships/slide" Target="slides/slide12.xml"/><Relationship Id="rId41" Type="http://schemas.openxmlformats.org/officeDocument/2006/relationships/slide" Target="slides/slide36.xml"/><Relationship Id="rId62" Type="http://customschemas.google.com/relationships/presentationmetadata" Target="metadata"/><Relationship Id="rId20" Type="http://schemas.openxmlformats.org/officeDocument/2006/relationships/slide" Target="slides/slide15.xml"/><Relationship Id="rId54" Type="http://schemas.openxmlformats.org/officeDocument/2006/relationships/slide" Target="slides/slide49.xml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49" Type="http://schemas.openxmlformats.org/officeDocument/2006/relationships/slide" Target="slides/slide44.xml"/><Relationship Id="rId36" Type="http://schemas.openxmlformats.org/officeDocument/2006/relationships/slide" Target="slides/slide31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57" Type="http://schemas.openxmlformats.org/officeDocument/2006/relationships/slide" Target="slides/slide52.xml"/><Relationship Id="rId15" Type="http://schemas.openxmlformats.org/officeDocument/2006/relationships/slide" Target="slides/slide10.xml"/><Relationship Id="rId44" Type="http://schemas.openxmlformats.org/officeDocument/2006/relationships/slide" Target="slides/slide39.xml"/><Relationship Id="rId31" Type="http://schemas.openxmlformats.org/officeDocument/2006/relationships/slide" Target="slides/slide26.xml"/><Relationship Id="rId60" Type="http://schemas.openxmlformats.org/officeDocument/2006/relationships/font" Target="fonts/HelveticaNeue-italic.fntdata"/><Relationship Id="rId52" Type="http://schemas.openxmlformats.org/officeDocument/2006/relationships/slide" Target="slides/slide47.xml"/><Relationship Id="rId10" Type="http://schemas.openxmlformats.org/officeDocument/2006/relationships/slide" Target="slides/slide5.xml"/><Relationship Id="rId65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39" Type="http://schemas.openxmlformats.org/officeDocument/2006/relationships/slide" Target="slides/slide34.xml"/><Relationship Id="rId13" Type="http://schemas.openxmlformats.org/officeDocument/2006/relationships/slide" Target="slides/slide8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7919af97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c7919af974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7919af974_0_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7919af974_0_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7919af974_0_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7919af974_0_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7919af974_0_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7919af974_0_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c7919af974_0_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c7919af974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7919af974_0_9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c7919af974_0_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c7919af974_0_1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c7919af974_0_1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7919af974_0_1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7919af974_0_1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7919af974_0_1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7919af974_0_1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c7919af974_0_1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c7919af974_0_1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7919af97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7919af974_0_1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7919af974_0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7919af974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7919af974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7919af974_0_1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c7919af974_0_1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c7919af974_0_1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7919af974_0_1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7919af974_0_1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7919af974_0_2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7919af974_0_2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c7919af974_0_2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c7919af974_0_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c7919af974_0_2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c7919af974_0_2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c7919af974_0_2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c7919af974_0_2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7919af974_0_2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7919af974_0_2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c7919af974_0_2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c7919af974_0_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c9632a472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c9632a472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c9632a4721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c9632a4721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c9632a4721_0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c9632a4721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c9632a4721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c9632a4721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3"/>
          <p:cNvSpPr txBox="1"/>
          <p:nvPr>
            <p:ph idx="1" type="body"/>
          </p:nvPr>
        </p:nvSpPr>
        <p:spPr>
          <a:xfrm>
            <a:off x="1676400" y="10845298"/>
            <a:ext cx="21031199" cy="1387475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8500"/>
              <a:buFont typeface="Arial"/>
              <a:buNone/>
              <a:defRPr sz="85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" name="Google Shape;10;p33"/>
          <p:cNvSpPr txBox="1"/>
          <p:nvPr>
            <p:ph idx="2" type="body"/>
          </p:nvPr>
        </p:nvSpPr>
        <p:spPr>
          <a:xfrm>
            <a:off x="1676400" y="7094538"/>
            <a:ext cx="21031199" cy="3750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FFD966"/>
              </a:buClr>
              <a:buSzPts val="12000"/>
              <a:buNone/>
              <a:defRPr sz="12000" cap="none">
                <a:solidFill>
                  <a:srgbClr val="FFD966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 TypeB">
  <p:cSld name="Big Picture TypeB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2"/>
          <p:cNvSpPr/>
          <p:nvPr/>
        </p:nvSpPr>
        <p:spPr>
          <a:xfrm flipH="1" rot="10800000">
            <a:off x="3" y="0"/>
            <a:ext cx="15079790" cy="13716000"/>
          </a:xfrm>
          <a:custGeom>
            <a:rect b="b" l="l" r="r" t="t"/>
            <a:pathLst>
              <a:path extrusionOk="0" h="6858000" w="7539895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3F3F3F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42"/>
          <p:cNvSpPr/>
          <p:nvPr/>
        </p:nvSpPr>
        <p:spPr>
          <a:xfrm flipH="1" rot="10800000">
            <a:off x="1" y="0"/>
            <a:ext cx="14185970" cy="13716000"/>
          </a:xfrm>
          <a:custGeom>
            <a:rect b="b" l="l" r="r" t="t"/>
            <a:pathLst>
              <a:path extrusionOk="0" h="6858000" w="7092985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42"/>
          <p:cNvSpPr/>
          <p:nvPr/>
        </p:nvSpPr>
        <p:spPr>
          <a:xfrm>
            <a:off x="756714" y="4841453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30822" l="16436" r="16029" t="8536"/>
          <a:stretch/>
        </p:blipFill>
        <p:spPr>
          <a:xfrm>
            <a:off x="2910162" y="387999"/>
            <a:ext cx="2626729" cy="26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42"/>
          <p:cNvSpPr txBox="1"/>
          <p:nvPr>
            <p:ph type="title"/>
          </p:nvPr>
        </p:nvSpPr>
        <p:spPr>
          <a:xfrm>
            <a:off x="756714" y="387999"/>
            <a:ext cx="9395380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b="1" sz="5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2"/>
          <p:cNvSpPr txBox="1"/>
          <p:nvPr>
            <p:ph idx="1" type="body"/>
          </p:nvPr>
        </p:nvSpPr>
        <p:spPr>
          <a:xfrm>
            <a:off x="756714" y="5233467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4"/>
          <p:cNvSpPr txBox="1"/>
          <p:nvPr>
            <p:ph type="title"/>
          </p:nvPr>
        </p:nvSpPr>
        <p:spPr>
          <a:xfrm>
            <a:off x="1679577" y="914400"/>
            <a:ext cx="7864474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sz="6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4"/>
          <p:cNvSpPr/>
          <p:nvPr>
            <p:ph idx="2" type="pic"/>
          </p:nvPr>
        </p:nvSpPr>
        <p:spPr>
          <a:xfrm>
            <a:off x="10366376" y="1974851"/>
            <a:ext cx="12344400" cy="974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Google Shape;14;p34"/>
          <p:cNvSpPr txBox="1"/>
          <p:nvPr>
            <p:ph idx="1" type="body"/>
          </p:nvPr>
        </p:nvSpPr>
        <p:spPr>
          <a:xfrm>
            <a:off x="1679577" y="4114800"/>
            <a:ext cx="7864474" cy="7623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15" name="Google Shape;15;p34"/>
          <p:cNvSpPr txBox="1"/>
          <p:nvPr>
            <p:ph idx="10" type="dt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6" name="Google Shape;16;p34"/>
          <p:cNvSpPr txBox="1"/>
          <p:nvPr>
            <p:ph idx="11" type="ftr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Google Shape;17;p34"/>
          <p:cNvSpPr txBox="1"/>
          <p:nvPr>
            <p:ph idx="12" type="sldNum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6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and Outcomes">
  <p:cSld name="Goals and Outcome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5"/>
          <p:cNvSpPr txBox="1"/>
          <p:nvPr>
            <p:ph type="title"/>
          </p:nvPr>
        </p:nvSpPr>
        <p:spPr>
          <a:xfrm>
            <a:off x="1676400" y="105786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Helvetica Neue"/>
              <a:buNone/>
              <a:defRPr b="1" i="0" sz="2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5"/>
          <p:cNvSpPr txBox="1"/>
          <p:nvPr/>
        </p:nvSpPr>
        <p:spPr>
          <a:xfrm>
            <a:off x="13454825" y="3658325"/>
            <a:ext cx="2611292" cy="71814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919B"/>
              </a:buClr>
              <a:buSzPts val="4000"/>
              <a:buFont typeface="Helvetica Neue"/>
              <a:buNone/>
            </a:pPr>
            <a:r>
              <a:rPr b="1" i="0" lang="en-US" sz="4000" u="none" cap="none" strike="noStrike">
                <a:solidFill>
                  <a:srgbClr val="8C91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Outcomes</a:t>
            </a:r>
            <a:endParaRPr b="1" i="0" sz="4000" u="none" cap="none" strike="noStrike">
              <a:solidFill>
                <a:srgbClr val="8C919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" name="Google Shape;21;p35"/>
          <p:cNvSpPr txBox="1"/>
          <p:nvPr/>
        </p:nvSpPr>
        <p:spPr>
          <a:xfrm>
            <a:off x="1752109" y="3658325"/>
            <a:ext cx="1527662" cy="71814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919B"/>
              </a:buClr>
              <a:buSzPts val="4000"/>
              <a:buFont typeface="Helvetica Neue"/>
              <a:buNone/>
            </a:pPr>
            <a:r>
              <a:rPr b="1" i="0" lang="en-US" sz="4000" u="none" cap="none" strike="noStrike">
                <a:solidFill>
                  <a:srgbClr val="8C91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Goals</a:t>
            </a:r>
            <a:endParaRPr b="1" i="0" sz="4000" u="none" cap="none" strike="noStrike">
              <a:solidFill>
                <a:srgbClr val="8C919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Google Shape;22;p35"/>
          <p:cNvSpPr/>
          <p:nvPr/>
        </p:nvSpPr>
        <p:spPr>
          <a:xfrm>
            <a:off x="1752108" y="4475797"/>
            <a:ext cx="9438184" cy="12736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Google Shape;23;p35"/>
          <p:cNvSpPr/>
          <p:nvPr/>
        </p:nvSpPr>
        <p:spPr>
          <a:xfrm>
            <a:off x="13454823" y="4480560"/>
            <a:ext cx="9438184" cy="12736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" name="Google Shape;24;p35"/>
          <p:cNvPicPr preferRelativeResize="0"/>
          <p:nvPr/>
        </p:nvPicPr>
        <p:blipFill rotWithShape="1">
          <a:blip r:embed="rId2">
            <a:alphaModFix/>
          </a:blip>
          <a:srcRect b="30822" l="16436" r="16029" t="8536"/>
          <a:stretch/>
        </p:blipFill>
        <p:spPr>
          <a:xfrm>
            <a:off x="21757273" y="11032377"/>
            <a:ext cx="2626730" cy="268362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/>
          <p:nvPr>
            <p:ph idx="1" type="body"/>
          </p:nvPr>
        </p:nvSpPr>
        <p:spPr>
          <a:xfrm>
            <a:off x="1752108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2" type="body"/>
          </p:nvPr>
        </p:nvSpPr>
        <p:spPr>
          <a:xfrm>
            <a:off x="13454823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/>
          <p:nvPr/>
        </p:nvSpPr>
        <p:spPr>
          <a:xfrm>
            <a:off x="12129796" y="0"/>
            <a:ext cx="12254203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29;p36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b="1" sz="5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6"/>
          <p:cNvSpPr txBox="1"/>
          <p:nvPr>
            <p:ph idx="1" type="body"/>
          </p:nvPr>
        </p:nvSpPr>
        <p:spPr>
          <a:xfrm>
            <a:off x="12129796" y="0"/>
            <a:ext cx="12254203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175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482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6pPr>
            <a:lvl7pPr indent="-482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7pPr>
            <a:lvl8pPr indent="-482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8pPr>
            <a:lvl9pPr indent="-482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9pPr>
          </a:lstStyle>
          <a:p/>
        </p:txBody>
      </p:sp>
      <p:sp>
        <p:nvSpPr>
          <p:cNvPr id="31" name="Google Shape;31;p36"/>
          <p:cNvSpPr/>
          <p:nvPr/>
        </p:nvSpPr>
        <p:spPr>
          <a:xfrm>
            <a:off x="1752108" y="5586815"/>
            <a:ext cx="8973592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2" name="Google Shape;32;p36"/>
          <p:cNvPicPr preferRelativeResize="0"/>
          <p:nvPr/>
        </p:nvPicPr>
        <p:blipFill rotWithShape="1">
          <a:blip r:embed="rId2">
            <a:alphaModFix/>
          </a:blip>
          <a:srcRect b="30822" l="16436" r="16029" t="8536"/>
          <a:stretch/>
        </p:blipFill>
        <p:spPr>
          <a:xfrm>
            <a:off x="4693243" y="403083"/>
            <a:ext cx="2626729" cy="26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36"/>
          <p:cNvSpPr txBox="1"/>
          <p:nvPr>
            <p:ph idx="2" type="body"/>
          </p:nvPr>
        </p:nvSpPr>
        <p:spPr>
          <a:xfrm>
            <a:off x="1679575" y="5943600"/>
            <a:ext cx="9045575" cy="800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7"/>
          <p:cNvSpPr txBox="1"/>
          <p:nvPr>
            <p:ph idx="12" type="sldNum"/>
          </p:nvPr>
        </p:nvSpPr>
        <p:spPr>
          <a:xfrm>
            <a:off x="23738970" y="13131800"/>
            <a:ext cx="396826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solidFill>
          <a:srgbClr val="292929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8"/>
          <p:cNvSpPr txBox="1"/>
          <p:nvPr>
            <p:ph idx="1" type="body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0" i="0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9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b="0" i="0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9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b="0" i="0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9600" lvl="3" marL="18288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b="0" i="0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9600" lvl="4" marL="22860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6000"/>
              <a:buChar char="•"/>
              <a:defRPr b="0" i="0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  <a:defRPr b="1" i="0" sz="8000" u="none" cap="none" strike="noStrike">
                <a:solidFill>
                  <a:srgbClr val="FFD9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Content Slide">
  <p:cSld name="Small Content Slide">
    <p:bg>
      <p:bgPr>
        <a:solidFill>
          <a:srgbClr val="F3F3F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9"/>
          <p:cNvSpPr/>
          <p:nvPr/>
        </p:nvSpPr>
        <p:spPr>
          <a:xfrm>
            <a:off x="2154252" y="0"/>
            <a:ext cx="8364042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Google Shape;41;p39"/>
          <p:cNvSpPr/>
          <p:nvPr/>
        </p:nvSpPr>
        <p:spPr>
          <a:xfrm>
            <a:off x="2869459" y="442082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" name="Google Shape;42;p39"/>
          <p:cNvSpPr txBox="1"/>
          <p:nvPr>
            <p:ph idx="1" type="body"/>
          </p:nvPr>
        </p:nvSpPr>
        <p:spPr>
          <a:xfrm>
            <a:off x="2869459" y="2178424"/>
            <a:ext cx="7008270" cy="20706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b="1" sz="5000" cap="none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39"/>
          <p:cNvSpPr txBox="1"/>
          <p:nvPr>
            <p:ph idx="2" type="body"/>
          </p:nvPr>
        </p:nvSpPr>
        <p:spPr>
          <a:xfrm>
            <a:off x="2869460" y="4719918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4" name="Google Shape;44;p39"/>
          <p:cNvPicPr preferRelativeResize="0"/>
          <p:nvPr/>
        </p:nvPicPr>
        <p:blipFill rotWithShape="1">
          <a:blip r:embed="rId2">
            <a:alphaModFix/>
          </a:blip>
          <a:srcRect b="30822" l="16436" r="16029" t="8536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0"/>
          <p:cNvSpPr txBox="1"/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0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40"/>
          <p:cNvSpPr txBox="1"/>
          <p:nvPr>
            <p:ph idx="10" type="dt"/>
          </p:nvPr>
        </p:nvSpPr>
        <p:spPr>
          <a:xfrm>
            <a:off x="2503356" y="12751358"/>
            <a:ext cx="4659444" cy="696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" name="Google Shape;49;p40"/>
          <p:cNvSpPr txBox="1"/>
          <p:nvPr>
            <p:ph idx="11" type="ftr"/>
          </p:nvPr>
        </p:nvSpPr>
        <p:spPr>
          <a:xfrm>
            <a:off x="8077200" y="12751358"/>
            <a:ext cx="8229600" cy="691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" name="Google Shape;50;p40"/>
          <p:cNvSpPr txBox="1"/>
          <p:nvPr>
            <p:ph idx="12" type="sldNum"/>
          </p:nvPr>
        </p:nvSpPr>
        <p:spPr>
          <a:xfrm>
            <a:off x="17221203" y="12751358"/>
            <a:ext cx="5638798" cy="691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b="0" i="0" sz="5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 TypeA">
  <p:cSld name="Big Picture TypeA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1"/>
          <p:cNvSpPr/>
          <p:nvPr>
            <p:ph idx="2" type="pic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41"/>
          <p:cNvSpPr/>
          <p:nvPr/>
        </p:nvSpPr>
        <p:spPr>
          <a:xfrm>
            <a:off x="1400175" y="-1"/>
            <a:ext cx="7765125" cy="13716002"/>
          </a:xfrm>
          <a:prstGeom prst="rect">
            <a:avLst/>
          </a:prstGeom>
          <a:solidFill>
            <a:srgbClr val="FFD966">
              <a:alpha val="76862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4" name="Google Shape;54;p41"/>
          <p:cNvPicPr preferRelativeResize="0"/>
          <p:nvPr/>
        </p:nvPicPr>
        <p:blipFill rotWithShape="1">
          <a:blip r:embed="rId2">
            <a:alphaModFix/>
          </a:blip>
          <a:srcRect b="30822" l="16436" r="16029" t="8536"/>
          <a:stretch/>
        </p:blipFill>
        <p:spPr>
          <a:xfrm>
            <a:off x="3969372" y="386276"/>
            <a:ext cx="2626729" cy="26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41"/>
          <p:cNvSpPr txBox="1"/>
          <p:nvPr>
            <p:ph idx="1" type="body"/>
          </p:nvPr>
        </p:nvSpPr>
        <p:spPr>
          <a:xfrm>
            <a:off x="2003755" y="4183930"/>
            <a:ext cx="6557962" cy="91350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 cap="none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Helvetica Neue"/>
              <a:buNone/>
              <a:defRPr b="0" i="0" sz="8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0.png"/><Relationship Id="rId4" Type="http://schemas.openxmlformats.org/officeDocument/2006/relationships/image" Target="../media/image5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8.png"/><Relationship Id="rId4" Type="http://schemas.openxmlformats.org/officeDocument/2006/relationships/image" Target="../media/image5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1.png"/><Relationship Id="rId4" Type="http://schemas.openxmlformats.org/officeDocument/2006/relationships/image" Target="../media/image5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idx="1" type="body"/>
          </p:nvPr>
        </p:nvSpPr>
        <p:spPr>
          <a:xfrm>
            <a:off x="1676400" y="10923675"/>
            <a:ext cx="21031199" cy="1387475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Font typeface="Arial"/>
              <a:buNone/>
            </a:pPr>
            <a:r>
              <a:rPr lang="en-US"/>
              <a:t>Building and Using Actor Classes</a:t>
            </a:r>
            <a:endParaRPr/>
          </a:p>
        </p:txBody>
      </p:sp>
      <p:sp>
        <p:nvSpPr>
          <p:cNvPr id="68" name="Google Shape;68;p1"/>
          <p:cNvSpPr txBox="1"/>
          <p:nvPr>
            <p:ph idx="2" type="body"/>
          </p:nvPr>
        </p:nvSpPr>
        <p:spPr>
          <a:xfrm>
            <a:off x="1676400" y="7094538"/>
            <a:ext cx="21031199" cy="29116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2000"/>
              <a:buNone/>
            </a:pPr>
            <a:r>
              <a:rPr lang="en-US"/>
              <a:t>LECTURE 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1" name="Google Shape;141;p13"/>
          <p:cNvPicPr preferRelativeResize="0"/>
          <p:nvPr/>
        </p:nvPicPr>
        <p:blipFill rotWithShape="1">
          <a:blip r:embed="rId3">
            <a:alphaModFix/>
          </a:blip>
          <a:srcRect b="0" l="0" r="21865" t="0"/>
          <a:stretch/>
        </p:blipFill>
        <p:spPr>
          <a:xfrm>
            <a:off x="366753" y="346273"/>
            <a:ext cx="16220915" cy="1302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 txBox="1"/>
          <p:nvPr/>
        </p:nvSpPr>
        <p:spPr>
          <a:xfrm>
            <a:off x="16955248" y="1663314"/>
            <a:ext cx="7061171" cy="1210588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BASIC FUNCTIONALITY: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LIGHT PLACEMENT EXAMPLE</a:t>
            </a:r>
            <a:endParaRPr/>
          </a:p>
        </p:txBody>
      </p:sp>
      <p:sp>
        <p:nvSpPr>
          <p:cNvPr id="143" name="Google Shape;143;p13"/>
          <p:cNvSpPr/>
          <p:nvPr/>
        </p:nvSpPr>
        <p:spPr>
          <a:xfrm>
            <a:off x="17008150" y="3576336"/>
            <a:ext cx="7008270" cy="5273238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this example, the </a:t>
            </a: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Construction Script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is being used to automatically place the light on the surface of the roof. If there is a surface within 1m above the actor it will automatically move the light mesh to snap to the surface.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When the Construction Script is run, this light traces upward to see if there’s a surface. If there is, it moves the ceiling light mesh to that surface for realistic auto-placement.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13"/>
          <p:cNvSpPr/>
          <p:nvPr/>
        </p:nvSpPr>
        <p:spPr>
          <a:xfrm>
            <a:off x="17008150" y="318049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4978693" y="13006882"/>
            <a:ext cx="7002379" cy="533479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Construction Script in action</a:t>
            </a:r>
            <a:endParaRPr/>
          </a:p>
        </p:txBody>
      </p:sp>
      <p:pic>
        <p:nvPicPr>
          <p:cNvPr id="146" name="Google Shape;146;p13"/>
          <p:cNvPicPr preferRelativeResize="0"/>
          <p:nvPr/>
        </p:nvPicPr>
        <p:blipFill rotWithShape="1">
          <a:blip r:embed="rId4">
            <a:alphaModFix/>
          </a:blip>
          <a:srcRect b="30822" l="16436" r="16029" t="8536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75270" y="604247"/>
            <a:ext cx="5403880" cy="4967936"/>
          </a:xfrm>
          <a:prstGeom prst="rect">
            <a:avLst/>
          </a:prstGeom>
          <a:solidFill>
            <a:srgbClr val="4F81BD"/>
          </a:solidFill>
          <a:ln>
            <a:noFill/>
          </a:ln>
        </p:spPr>
      </p:pic>
      <p:pic>
        <p:nvPicPr>
          <p:cNvPr id="148" name="Google Shape;148;p13"/>
          <p:cNvPicPr preferRelativeResize="0"/>
          <p:nvPr/>
        </p:nvPicPr>
        <p:blipFill rotWithShape="1">
          <a:blip r:embed="rId6">
            <a:alphaModFix/>
          </a:blip>
          <a:srcRect b="18387" l="20984" r="0" t="13108"/>
          <a:stretch/>
        </p:blipFill>
        <p:spPr>
          <a:xfrm>
            <a:off x="1124616" y="5830156"/>
            <a:ext cx="14383164" cy="6882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54" name="Google Shape;154;p14"/>
          <p:cNvSpPr txBox="1"/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</a:pPr>
            <a:r>
              <a:rPr lang="en-US"/>
              <a:t>EVENTS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BEGIN PLAY EVENT</a:t>
            </a:r>
            <a:endParaRPr/>
          </a:p>
        </p:txBody>
      </p:sp>
      <p:pic>
        <p:nvPicPr>
          <p:cNvPr id="160" name="Google Shape;160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0091" y="3639127"/>
            <a:ext cx="12233910" cy="643774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Events</a:t>
            </a:r>
            <a:r>
              <a:rPr lang="en-US" sz="2800"/>
              <a:t> allow communication between Unreal Engine and Actors. A common example is the </a:t>
            </a:r>
            <a:r>
              <a:rPr b="1" lang="en-US" sz="2800"/>
              <a:t>BeginPlay</a:t>
            </a:r>
            <a:r>
              <a:rPr lang="en-US" sz="2800"/>
              <a:t> event.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BeginPlay event is triggered when the game starts for an Actor. If the Actor is spawned in the middle of the game, then this event is triggered immediately.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TICK EVENT</a:t>
            </a:r>
            <a:endParaRPr/>
          </a:p>
        </p:txBody>
      </p:sp>
      <p:pic>
        <p:nvPicPr>
          <p:cNvPr id="167" name="Google Shape;167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0090" y="4149745"/>
            <a:ext cx="12233910" cy="541651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6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There is an event named “</a:t>
            </a:r>
            <a:r>
              <a:rPr b="1" lang="en-US" sz="2800"/>
              <a:t>Tick</a:t>
            </a:r>
            <a:r>
              <a:rPr lang="en-US" sz="2800"/>
              <a:t>” that is called every frame of the game. For example, in a game that is running at 60 frames per second, the Tick event is called 60 times in a second.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Tick event has a parameter known as </a:t>
            </a:r>
            <a:r>
              <a:rPr b="1" lang="en-US" sz="2800"/>
              <a:t>Delta Seconds</a:t>
            </a:r>
            <a:r>
              <a:rPr lang="en-US" sz="2800"/>
              <a:t>, which contains the amount of time that has elapsed since the last frame.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the Tick event illustrated on the right, an Actor moves along the X axis at the speed of 100 centimeters per second.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Use the Tick event only when necessary, as it can affect performance.</a:t>
            </a: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COLLISION EVENTS</a:t>
            </a:r>
            <a:endParaRPr/>
          </a:p>
        </p:txBody>
      </p:sp>
      <p:pic>
        <p:nvPicPr>
          <p:cNvPr id="174" name="Google Shape;174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90720" y="365759"/>
            <a:ext cx="10553125" cy="649224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Collision events </a:t>
            </a:r>
            <a:r>
              <a:rPr lang="en-US" sz="2800"/>
              <a:t>are triggered when two Actors collide or overlap.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Event</a:t>
            </a:r>
            <a:r>
              <a:rPr lang="en-US" sz="2800"/>
              <a:t> </a:t>
            </a:r>
            <a:r>
              <a:rPr b="1" lang="en-US" sz="2800"/>
              <a:t>ActorBeginOverlap</a:t>
            </a:r>
            <a:r>
              <a:rPr lang="en-US" sz="2800"/>
              <a:t> will execute when two Actors start overlapping and the </a:t>
            </a:r>
            <a:r>
              <a:rPr b="1" lang="en-US" sz="2800"/>
              <a:t>Generate Overlap Events</a:t>
            </a:r>
            <a:r>
              <a:rPr lang="en-US" sz="2800"/>
              <a:t> property of both Actors is set to “</a:t>
            </a:r>
            <a:r>
              <a:rPr b="1" lang="en-US" sz="2800"/>
              <a:t>true</a:t>
            </a:r>
            <a:r>
              <a:rPr lang="en-US" sz="2800"/>
              <a:t>”.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Event ActorEndOverlap </a:t>
            </a:r>
            <a:r>
              <a:rPr lang="en-US" sz="2800"/>
              <a:t>will execute when two Actors stop overlapping.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Event Hit </a:t>
            </a:r>
            <a:r>
              <a:rPr lang="en-US" sz="2800"/>
              <a:t>will execute if the </a:t>
            </a:r>
            <a:r>
              <a:rPr b="1" lang="en-US" sz="2800"/>
              <a:t>Simulation Generates Hit Events</a:t>
            </a:r>
            <a:r>
              <a:rPr lang="en-US" sz="2800"/>
              <a:t> property of one of the Actors in the collision is set to “</a:t>
            </a:r>
            <a:r>
              <a:rPr b="1" lang="en-US" sz="2800"/>
              <a:t>true</a:t>
            </a:r>
            <a:r>
              <a:rPr lang="en-US" sz="2800"/>
              <a:t>”.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76" name="Google Shape;17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90720" y="7357589"/>
            <a:ext cx="10557586" cy="5705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</a:pPr>
            <a:r>
              <a:rPr lang="en-US"/>
              <a:t>ACTOR INSTANCES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SPAWNING ACTORS</a:t>
            </a:r>
            <a:endParaRPr/>
          </a:p>
        </p:txBody>
      </p:sp>
      <p:pic>
        <p:nvPicPr>
          <p:cNvPr id="188" name="Google Shape;188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6280" y="4375916"/>
            <a:ext cx="12237720" cy="496416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Spawn Actor from Class</a:t>
            </a:r>
            <a:r>
              <a:rPr lang="en-US" sz="2800"/>
              <a:t> is a function that creates an Actor instance using the class and transform specified.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b="1" lang="en-US" sz="2800"/>
              <a:t>Collision Handling Override</a:t>
            </a:r>
            <a:r>
              <a:rPr lang="en-US" sz="2800"/>
              <a:t> input defines how to handle the collision at the time of creation. The output parameter </a:t>
            </a:r>
            <a:r>
              <a:rPr b="1" lang="en-US" sz="2800"/>
              <a:t>Return Value</a:t>
            </a:r>
            <a:r>
              <a:rPr lang="en-US" sz="2800"/>
              <a:t> is a reference to the newly created instance.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the example on the right, when the </a:t>
            </a:r>
            <a:r>
              <a:rPr b="1" lang="en-US" sz="2800"/>
              <a:t>space bar </a:t>
            </a:r>
            <a:r>
              <a:rPr lang="en-US" sz="2800"/>
              <a:t>is pressed, an instance of the </a:t>
            </a:r>
            <a:r>
              <a:rPr b="1" lang="en-US" sz="2800"/>
              <a:t>Blueprint Effect Explosion</a:t>
            </a:r>
            <a:r>
              <a:rPr lang="en-US" sz="2800"/>
              <a:t> class is created at the same location (transform) of the current Blueprint.</a:t>
            </a:r>
            <a:endParaRPr sz="2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DESTROYING ACTORS</a:t>
            </a:r>
            <a:endParaRPr/>
          </a:p>
        </p:txBody>
      </p:sp>
      <p:pic>
        <p:nvPicPr>
          <p:cNvPr id="195" name="Google Shape;195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0090" y="4594937"/>
            <a:ext cx="12233910" cy="452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b="1" lang="en-US" sz="2800"/>
              <a:t>DestroyActor</a:t>
            </a:r>
            <a:r>
              <a:rPr lang="en-US" sz="2800"/>
              <a:t> function removes an Actor instance from the Level at runtime. The instance to be removed must be specified in the </a:t>
            </a:r>
            <a:r>
              <a:rPr b="1" lang="en-US" sz="2800"/>
              <a:t>Target</a:t>
            </a:r>
            <a:r>
              <a:rPr lang="en-US" sz="2800"/>
              <a:t> parameter.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a function named “</a:t>
            </a:r>
            <a:r>
              <a:rPr b="1" lang="en-US" sz="2800"/>
              <a:t>Test Health</a:t>
            </a:r>
            <a:r>
              <a:rPr lang="en-US" sz="2800"/>
              <a:t>” that will check if the value of the </a:t>
            </a:r>
            <a:r>
              <a:rPr b="1" lang="en-US" sz="2800"/>
              <a:t>Health</a:t>
            </a:r>
            <a:r>
              <a:rPr lang="en-US" sz="2800"/>
              <a:t> variable is less than zero. If “</a:t>
            </a:r>
            <a:r>
              <a:rPr b="1" lang="en-US" sz="2800"/>
              <a:t>true</a:t>
            </a:r>
            <a:r>
              <a:rPr lang="en-US" sz="2800"/>
              <a:t>”, the current instance of this Blueprint, which is represented by “</a:t>
            </a:r>
            <a:r>
              <a:rPr b="1" lang="en-US" sz="2800"/>
              <a:t>self</a:t>
            </a:r>
            <a:r>
              <a:rPr lang="en-US" sz="2800"/>
              <a:t>”, will be destroyed.</a:t>
            </a:r>
            <a:endParaRPr sz="2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1679576" y="914399"/>
            <a:ext cx="924097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GET ALL ACTORS OF CLASS</a:t>
            </a:r>
            <a:endParaRPr/>
          </a:p>
        </p:txBody>
      </p:sp>
      <p:pic>
        <p:nvPicPr>
          <p:cNvPr id="202" name="Google Shape;202;p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38660" y="4667251"/>
            <a:ext cx="12245340" cy="4381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>
            <p:ph idx="2" type="body"/>
          </p:nvPr>
        </p:nvSpPr>
        <p:spPr>
          <a:xfrm>
            <a:off x="1680124" y="585216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Get All Actors Of Class</a:t>
            </a:r>
            <a:r>
              <a:rPr lang="en-US" sz="2800"/>
              <a:t> is a function that gets the references of all the Actors in the current Level who belong to a specified class.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b="1" lang="en-US" sz="2800"/>
              <a:t>Actor Class </a:t>
            </a:r>
            <a:r>
              <a:rPr lang="en-US" sz="2800"/>
              <a:t>parameter specifies the class that will be used in the search.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b="1" lang="en-US" sz="2800"/>
              <a:t>Out Actors</a:t>
            </a:r>
            <a:r>
              <a:rPr lang="en-US" sz="2800"/>
              <a:t> output parameter is an array containing references to the Actor instances of the specified class found in the Level.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the image on the right, </a:t>
            </a:r>
            <a:r>
              <a:rPr b="1" lang="en-US" sz="2800"/>
              <a:t>Get All Actors Of Class</a:t>
            </a:r>
            <a:r>
              <a:rPr lang="en-US" sz="2800"/>
              <a:t> returns an array of </a:t>
            </a:r>
            <a:r>
              <a:rPr b="1" lang="en-US" sz="2800"/>
              <a:t>BP_Coin</a:t>
            </a:r>
            <a:r>
              <a:rPr lang="en-US" sz="2800"/>
              <a:t> Actors, then uses a </a:t>
            </a:r>
            <a:r>
              <a:rPr b="1" lang="en-US" sz="2800"/>
              <a:t>ForEachLoop</a:t>
            </a:r>
            <a:r>
              <a:rPr lang="en-US" sz="2800"/>
              <a:t> node to set the </a:t>
            </a:r>
            <a:r>
              <a:rPr b="1" lang="en-US" sz="2800"/>
              <a:t>New Hidden</a:t>
            </a:r>
            <a:r>
              <a:rPr lang="en-US" sz="2800"/>
              <a:t> property to “</a:t>
            </a:r>
            <a:r>
              <a:rPr b="1" lang="en-US" sz="2800"/>
              <a:t>true</a:t>
            </a:r>
            <a:r>
              <a:rPr lang="en-US" sz="2800"/>
              <a:t>” in the </a:t>
            </a:r>
            <a:r>
              <a:rPr b="1" lang="en-US" sz="2800"/>
              <a:t>Set Actor Hidden In Game</a:t>
            </a:r>
            <a:r>
              <a:rPr lang="en-US" sz="2800"/>
              <a:t> function for each Actor in the array.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This can be a costly operation. Do not use it in the Tick event.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REFERENCING ACTORS</a:t>
            </a:r>
            <a:endParaRPr/>
          </a:p>
        </p:txBody>
      </p:sp>
      <p:pic>
        <p:nvPicPr>
          <p:cNvPr id="209" name="Google Shape;209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62263" y="2921302"/>
            <a:ext cx="11190514" cy="787339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a Blueprint, it is possible to create a variable that references an Object / Actor.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example on the right shows the creation of a variable that references an instance of the </a:t>
            </a:r>
            <a:r>
              <a:rPr b="1" lang="en-US" sz="2800"/>
              <a:t>Blueprint_Chair</a:t>
            </a:r>
            <a:r>
              <a:rPr lang="en-US" sz="2800"/>
              <a:t> class. An </a:t>
            </a:r>
            <a:r>
              <a:rPr b="1" lang="en-US" sz="2800"/>
              <a:t>Object Reference</a:t>
            </a:r>
            <a:r>
              <a:rPr lang="en-US" sz="2800"/>
              <a:t> points to an Actor that is in the Level.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When created, the variable is empty. A way to set an instance to this variable is to check the </a:t>
            </a:r>
            <a:r>
              <a:rPr b="1" lang="en-US" sz="2800"/>
              <a:t>Instance Editable</a:t>
            </a:r>
            <a:r>
              <a:rPr lang="en-US" sz="2800"/>
              <a:t> property, add the Blueprint to the Level, and in the Details panel select an Actor that is in the Level.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Another way is to use the return value of the </a:t>
            </a:r>
            <a:r>
              <a:rPr b="1" lang="en-US" sz="2800"/>
              <a:t>Spawn Actor from Class</a:t>
            </a:r>
            <a:r>
              <a:rPr lang="en-US" sz="2800"/>
              <a:t> function.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 txBox="1"/>
          <p:nvPr>
            <p:ph type="title"/>
          </p:nvPr>
        </p:nvSpPr>
        <p:spPr>
          <a:xfrm>
            <a:off x="1676400" y="105786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Helvetica Neue"/>
              <a:buNone/>
            </a:pPr>
            <a:r>
              <a:rPr lang="en-US"/>
              <a:t>LECTURE GOALS AND OUTCOMES</a:t>
            </a:r>
            <a:br>
              <a:rPr lang="en-US"/>
            </a:br>
            <a:endParaRPr/>
          </a:p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752108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>
                <a:solidFill>
                  <a:srgbClr val="000000"/>
                </a:solidFill>
              </a:rPr>
              <a:t>The goals of this lecture are to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Show how to add components to a Blueprint 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Introduce the Construction Script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Present various types of events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Demonstrate how to spawn, destroy, and reference Actor instances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Show how to do input mappings</a:t>
            </a:r>
            <a:endParaRPr sz="2800"/>
          </a:p>
        </p:txBody>
      </p:sp>
      <p:sp>
        <p:nvSpPr>
          <p:cNvPr id="75" name="Google Shape;75;p5"/>
          <p:cNvSpPr txBox="1"/>
          <p:nvPr>
            <p:ph idx="2" type="body"/>
          </p:nvPr>
        </p:nvSpPr>
        <p:spPr>
          <a:xfrm>
            <a:off x="13454823" y="4766538"/>
            <a:ext cx="9438184" cy="8949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>
                <a:solidFill>
                  <a:srgbClr val="000000"/>
                </a:solidFill>
              </a:rPr>
              <a:t>By the end of this lecture you will be able to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Add various types of components to a Blueprint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Manage Actor instances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Create collision and mouse events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Create input events and map keys and axes</a:t>
            </a:r>
            <a:endParaRPr sz="2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1676400" y="7550515"/>
            <a:ext cx="21031199" cy="2217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16" name="Google Shape;216;p24"/>
          <p:cNvSpPr txBox="1"/>
          <p:nvPr>
            <p:ph type="title"/>
          </p:nvPr>
        </p:nvSpPr>
        <p:spPr>
          <a:xfrm>
            <a:off x="1676400" y="4488288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8000"/>
              <a:buFont typeface="Helvetica Neue"/>
              <a:buNone/>
            </a:pPr>
            <a:r>
              <a:rPr lang="en-US"/>
              <a:t>PLAYER INPUT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INPUT MAPPINGS</a:t>
            </a:r>
            <a:endParaRPr/>
          </a:p>
        </p:txBody>
      </p:sp>
      <p:pic>
        <p:nvPicPr>
          <p:cNvPr id="222" name="Google Shape;222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79383" y="2664540"/>
            <a:ext cx="11451771" cy="838692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It is possible to create new input events that represent actions that make sense in the game.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For example, instead of creating an input event for the left mouse button that will trigger a gun, it is better to create an action event</a:t>
            </a:r>
            <a:r>
              <a:rPr b="1" lang="en-US" sz="2800"/>
              <a:t> </a:t>
            </a:r>
            <a:r>
              <a:rPr lang="en-US" sz="2800"/>
              <a:t>called “</a:t>
            </a:r>
            <a:r>
              <a:rPr b="1" lang="en-US" sz="2800"/>
              <a:t>Fire</a:t>
            </a:r>
            <a:r>
              <a:rPr lang="en-US" sz="2800"/>
              <a:t>” and map all keys and buttons that can trigger this event.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To access the </a:t>
            </a:r>
            <a:r>
              <a:rPr b="1" lang="en-US" sz="2800"/>
              <a:t>input mappings</a:t>
            </a:r>
            <a:r>
              <a:rPr lang="en-US" sz="2800"/>
              <a:t>, in the </a:t>
            </a:r>
            <a:r>
              <a:rPr b="1" lang="en-US" sz="2800"/>
              <a:t>Level Editor</a:t>
            </a:r>
            <a:r>
              <a:rPr lang="en-US" sz="2800"/>
              <a:t> menu, go to </a:t>
            </a:r>
            <a:r>
              <a:rPr b="1" lang="en-US" sz="2800"/>
              <a:t>Edit &gt; Project Settings... </a:t>
            </a:r>
            <a:r>
              <a:rPr lang="en-US" sz="2800"/>
              <a:t>and in the </a:t>
            </a:r>
            <a:r>
              <a:rPr b="1" lang="en-US" sz="2800"/>
              <a:t>Engine</a:t>
            </a:r>
            <a:r>
              <a:rPr lang="en-US" sz="2800"/>
              <a:t> category select the </a:t>
            </a:r>
            <a:r>
              <a:rPr b="1" lang="en-US" sz="2800"/>
              <a:t>Input</a:t>
            </a:r>
            <a:r>
              <a:rPr lang="en-US" sz="2800"/>
              <a:t> option.</a:t>
            </a:r>
            <a:endParaRPr sz="2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ACTION MAPPINGS</a:t>
            </a:r>
            <a:endParaRPr/>
          </a:p>
        </p:txBody>
      </p:sp>
      <p:pic>
        <p:nvPicPr>
          <p:cNvPr id="229" name="Google Shape;229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56875" y="3537912"/>
            <a:ext cx="11191304" cy="66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6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Action mappings </a:t>
            </a:r>
            <a:r>
              <a:rPr lang="en-US" sz="2800"/>
              <a:t>are for key and button presses and releases.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an example of action mappings from the First Person template.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In this example, an action named “</a:t>
            </a:r>
            <a:r>
              <a:rPr b="1" lang="en-US" sz="2800"/>
              <a:t>Jump</a:t>
            </a:r>
            <a:r>
              <a:rPr lang="en-US" sz="2800"/>
              <a:t>” has been created that can be triggered by the </a:t>
            </a:r>
            <a:r>
              <a:rPr b="1" lang="en-US" sz="2800"/>
              <a:t>space bar</a:t>
            </a:r>
            <a:r>
              <a:rPr lang="en-US" sz="2800"/>
              <a:t>, the </a:t>
            </a:r>
            <a:r>
              <a:rPr b="1" lang="en-US" sz="2800"/>
              <a:t>bottom face button </a:t>
            </a:r>
            <a:r>
              <a:rPr lang="en-US" sz="2800"/>
              <a:t>of a</a:t>
            </a:r>
            <a:r>
              <a:rPr b="1" lang="en-US" sz="2800"/>
              <a:t> gamepad</a:t>
            </a:r>
            <a:r>
              <a:rPr lang="en-US" sz="2800"/>
              <a:t>, or the</a:t>
            </a:r>
            <a:r>
              <a:rPr b="1" lang="en-US" sz="2800"/>
              <a:t> left trigger </a:t>
            </a:r>
            <a:r>
              <a:rPr lang="en-US" sz="2800"/>
              <a:t>of a</a:t>
            </a:r>
            <a:r>
              <a:rPr b="1" lang="en-US" sz="2800"/>
              <a:t> motion controller</a:t>
            </a:r>
            <a:r>
              <a:rPr lang="en-US" sz="2800"/>
              <a:t>.</a:t>
            </a:r>
            <a:endParaRPr sz="2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AXIS MAPPINGS</a:t>
            </a:r>
            <a:endParaRPr/>
          </a:p>
        </p:txBody>
      </p:sp>
      <p:pic>
        <p:nvPicPr>
          <p:cNvPr id="236" name="Google Shape;236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13397" y="2734828"/>
            <a:ext cx="10856499" cy="824184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Axis mappings </a:t>
            </a:r>
            <a:r>
              <a:rPr lang="en-US" sz="2800"/>
              <a:t>allow for inputs that have a continuous range, such as the movement of a mouse or the analog sticks</a:t>
            </a:r>
            <a:r>
              <a:rPr b="1" lang="en-US" sz="2800"/>
              <a:t> </a:t>
            </a:r>
            <a:r>
              <a:rPr lang="en-US" sz="2800"/>
              <a:t>of a gamepad.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Keys and buttons can also be used in the axis mapping. In the example on the right, the </a:t>
            </a:r>
            <a:r>
              <a:rPr b="1" lang="en-US" sz="2800"/>
              <a:t>MoveRight</a:t>
            </a:r>
            <a:r>
              <a:rPr lang="en-US" sz="2800"/>
              <a:t> action is mapped to the “</a:t>
            </a:r>
            <a:r>
              <a:rPr b="1" lang="en-US" sz="2800"/>
              <a:t>D</a:t>
            </a:r>
            <a:r>
              <a:rPr lang="en-US" sz="2800"/>
              <a:t>” key, with the value of the </a:t>
            </a:r>
            <a:r>
              <a:rPr b="1" lang="en-US" sz="2800"/>
              <a:t>Scale</a:t>
            </a:r>
            <a:r>
              <a:rPr lang="en-US" sz="2800"/>
              <a:t> property set to “</a:t>
            </a:r>
            <a:r>
              <a:rPr b="1" lang="en-US" sz="2800"/>
              <a:t>1.0</a:t>
            </a:r>
            <a:r>
              <a:rPr lang="en-US" sz="2800"/>
              <a:t>”, and to the “</a:t>
            </a:r>
            <a:r>
              <a:rPr b="1" lang="en-US" sz="2800"/>
              <a:t>A</a:t>
            </a:r>
            <a:r>
              <a:rPr lang="en-US" sz="2800"/>
              <a:t>” key, with the value set to “</a:t>
            </a:r>
            <a:r>
              <a:rPr b="1" lang="en-US" sz="2800"/>
              <a:t>–1.0”,</a:t>
            </a:r>
            <a:r>
              <a:rPr lang="en-US" sz="2800"/>
              <a:t> which represents the reverse direction.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INPUT ACTION EVENTS</a:t>
            </a:r>
            <a:endParaRPr/>
          </a:p>
        </p:txBody>
      </p:sp>
      <p:pic>
        <p:nvPicPr>
          <p:cNvPr id="243" name="Google Shape;243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32606" y="2560557"/>
            <a:ext cx="7169748" cy="387271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All </a:t>
            </a:r>
            <a:r>
              <a:rPr b="1" lang="en-US" sz="2800"/>
              <a:t>action mappings</a:t>
            </a:r>
            <a:r>
              <a:rPr lang="en-US" sz="2800"/>
              <a:t> are available in the Blueprint Editor under </a:t>
            </a:r>
            <a:r>
              <a:rPr b="1" lang="en-US" sz="2800"/>
              <a:t>Input &gt; Action Events</a:t>
            </a:r>
            <a:r>
              <a:rPr lang="en-US" sz="2800"/>
              <a:t> in the context menu.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 </a:t>
            </a:r>
            <a:r>
              <a:rPr b="1" lang="en-US" sz="2800"/>
              <a:t>InputAction</a:t>
            </a:r>
            <a:r>
              <a:rPr lang="en-US" sz="2800"/>
              <a:t> event is generated when the keys or buttons associated with it are pressed or released.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bottom image on the right shows an example of an InputAction event.</a:t>
            </a:r>
            <a:endParaRPr sz="2800"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34473" y="7282733"/>
            <a:ext cx="10134565" cy="578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INPUT AXIS EVENTS</a:t>
            </a:r>
            <a:endParaRPr/>
          </a:p>
        </p:txBody>
      </p:sp>
      <p:pic>
        <p:nvPicPr>
          <p:cNvPr id="251" name="Google Shape;251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32606" y="2658177"/>
            <a:ext cx="7169748" cy="367747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9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All </a:t>
            </a:r>
            <a:r>
              <a:rPr b="1" lang="en-US" sz="2800"/>
              <a:t>axis mappings</a:t>
            </a:r>
            <a:r>
              <a:rPr lang="en-US" sz="2800"/>
              <a:t> are available in the Blueprint Editor under</a:t>
            </a:r>
            <a:r>
              <a:rPr b="1" lang="en-US" sz="2800"/>
              <a:t> Input &gt; Axis Events</a:t>
            </a:r>
            <a:r>
              <a:rPr lang="en-US" sz="2800"/>
              <a:t> in the context menu.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 </a:t>
            </a:r>
            <a:r>
              <a:rPr b="1" lang="en-US" sz="2800"/>
              <a:t>InputAxis</a:t>
            </a:r>
            <a:r>
              <a:rPr lang="en-US" sz="2800"/>
              <a:t> event continuously reports the current value of the axis.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bottom image on the right shows an example of an InputAxis event.</a:t>
            </a:r>
            <a:endParaRPr sz="2800"/>
          </a:p>
        </p:txBody>
      </p:sp>
      <p:pic>
        <p:nvPicPr>
          <p:cNvPr id="253" name="Google Shape;25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63693" y="7835367"/>
            <a:ext cx="11133990" cy="4777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idx="1" type="body"/>
          </p:nvPr>
        </p:nvSpPr>
        <p:spPr>
          <a:xfrm>
            <a:off x="2869459" y="2178424"/>
            <a:ext cx="7008270" cy="20706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59" name="Google Shape;259;p30"/>
          <p:cNvSpPr txBox="1"/>
          <p:nvPr>
            <p:ph idx="2" type="body"/>
          </p:nvPr>
        </p:nvSpPr>
        <p:spPr>
          <a:xfrm>
            <a:off x="2869459" y="4846320"/>
            <a:ext cx="7008270" cy="89960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This lecture presented components and the Construction Script and showed how to add various types of events to a Blueprint.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It also explained how to manage Actor instances and how to do input mappings.</a:t>
            </a:r>
            <a:endParaRPr sz="2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Helvetica Neue"/>
              <a:buNone/>
            </a:pPr>
            <a:r>
              <a:rPr lang="en-US" sz="7400"/>
              <a:t>LABWORK #3: </a:t>
            </a:r>
            <a:endParaRPr sz="7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Helvetica Neue"/>
              <a:buNone/>
            </a:pPr>
            <a:r>
              <a:rPr lang="en-US"/>
              <a:t>An Endless Runner (Prototype A)</a:t>
            </a:r>
            <a:endParaRPr/>
          </a:p>
        </p:txBody>
      </p:sp>
      <p:sp>
        <p:nvSpPr>
          <p:cNvPr id="265" name="Google Shape;265;p31"/>
          <p:cNvSpPr txBox="1"/>
          <p:nvPr>
            <p:ph idx="1" type="body"/>
          </p:nvPr>
        </p:nvSpPr>
        <p:spPr>
          <a:xfrm>
            <a:off x="2503356" y="4572003"/>
            <a:ext cx="8661032" cy="8421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/>
              <a:t>Objective</a:t>
            </a:r>
            <a:r>
              <a:rPr lang="en-US"/>
              <a:t>: Make a platform blueprint which will spawn a new platform at the end of it when the player reaches its center.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/>
              <a:t>Rules</a:t>
            </a:r>
            <a:r>
              <a:rPr lang="en-US"/>
              <a:t>:</a:t>
            </a:r>
            <a:endParaRPr/>
          </a:p>
          <a:p>
            <a:pPr indent="-434339" lvl="1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When player reaches the collision box in the center of the platform spawn a new platform at the tip of current platform.</a:t>
            </a:r>
            <a:endParaRPr/>
          </a:p>
          <a:p>
            <a:pPr indent="-434339" lvl="1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New platform’s length will be random(integer) : between (5m-15m)</a:t>
            </a:r>
            <a:endParaRPr/>
          </a:p>
          <a:p>
            <a:pPr indent="-434339" lvl="1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New platform’s rotation(Yaw only) will be in range relative (-45,45) and multiple of 15 degree slices = [-45,-30,-15,0,15,30,45].</a:t>
            </a:r>
            <a:endParaRPr/>
          </a:p>
        </p:txBody>
      </p:sp>
      <p:sp>
        <p:nvSpPr>
          <p:cNvPr id="266" name="Google Shape;266;p31"/>
          <p:cNvSpPr txBox="1"/>
          <p:nvPr/>
        </p:nvSpPr>
        <p:spPr>
          <a:xfrm>
            <a:off x="12352750" y="4572001"/>
            <a:ext cx="8661032" cy="84211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91425">
            <a:normAutofit/>
          </a:bodyPr>
          <a:lstStyle/>
          <a:p>
            <a:pPr indent="-2540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B6F7C"/>
              </a:buClr>
              <a:buSzPts val="4000"/>
              <a:buFont typeface="Arial"/>
              <a:buChar char="•"/>
            </a:pPr>
            <a:r>
              <a:rPr b="1" i="0" lang="en-US" sz="40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Using</a:t>
            </a:r>
            <a:r>
              <a:rPr b="0" i="0" lang="en-US" sz="40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/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Box Collision Component</a:t>
            </a:r>
            <a:endParaRPr/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ActorBeginOverlap Event</a:t>
            </a:r>
            <a:endParaRPr/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DoOnce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lang="en-US" sz="3600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SetRelativeScale3D</a:t>
            </a:r>
            <a:endParaRPr sz="3600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SpawnActorFromClass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AddRelativeLocation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GetActorLocation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Gill Sans"/>
              <a:buChar char="–"/>
            </a:pPr>
            <a:r>
              <a:rPr b="0" i="0" lang="en-US" sz="3600" u="none" cap="none" strike="noStrike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GetActorForwardVector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Helvetica Neue"/>
              <a:buChar char="–"/>
            </a:pPr>
            <a:r>
              <a:rPr lang="en-US" sz="3600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RandomIntegerInRange</a:t>
            </a:r>
            <a:endParaRPr sz="3600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Helvetica Neue"/>
              <a:buChar char="–"/>
            </a:pPr>
            <a:r>
              <a:rPr lang="en-US" sz="3600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 * float</a:t>
            </a:r>
            <a:endParaRPr sz="3600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5744" lvl="1" marL="685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6B6F7C"/>
              </a:buClr>
              <a:buSzPts val="3600"/>
              <a:buFont typeface="Helvetica Neue"/>
              <a:buChar char="–"/>
            </a:pPr>
            <a:r>
              <a:rPr lang="en-US" sz="3600">
                <a:solidFill>
                  <a:srgbClr val="6B6F7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Vector * float</a:t>
            </a:r>
            <a:endParaRPr b="0" i="0" sz="3600" u="none" cap="none" strike="noStrike">
              <a:solidFill>
                <a:srgbClr val="6B6F7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7919af974_0_0"/>
          <p:cNvSpPr txBox="1"/>
          <p:nvPr>
            <p:ph type="title"/>
          </p:nvPr>
        </p:nvSpPr>
        <p:spPr>
          <a:xfrm>
            <a:off x="1483438" y="1026225"/>
            <a:ext cx="21031200" cy="284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AutoNum type="arabicPeriod"/>
            </a:pPr>
            <a:r>
              <a:rPr lang="en-US" sz="4368"/>
              <a:t>Create a new game project with Thirdperson Template.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AutoNum type="arabicPeriod"/>
            </a:pPr>
            <a:r>
              <a:rPr lang="en-US" sz="4368"/>
              <a:t>Delete all static meshes except “Floor” in ThirdPersonExampleMap.</a:t>
            </a:r>
            <a:endParaRPr sz="436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6419"/>
          </a:p>
        </p:txBody>
      </p:sp>
      <p:pic>
        <p:nvPicPr>
          <p:cNvPr id="272" name="Google Shape;272;gc7919af974_0_0"/>
          <p:cNvPicPr preferRelativeResize="0"/>
          <p:nvPr/>
        </p:nvPicPr>
        <p:blipFill rotWithShape="1">
          <a:blip r:embed="rId3">
            <a:alphaModFix/>
          </a:blip>
          <a:srcRect b="27415" l="14163" r="0" t="0"/>
          <a:stretch/>
        </p:blipFill>
        <p:spPr>
          <a:xfrm>
            <a:off x="1539350" y="4060150"/>
            <a:ext cx="20919374" cy="965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7919af974_0_63"/>
          <p:cNvSpPr txBox="1"/>
          <p:nvPr>
            <p:ph type="title"/>
          </p:nvPr>
        </p:nvSpPr>
        <p:spPr>
          <a:xfrm>
            <a:off x="1676400" y="1223575"/>
            <a:ext cx="21031200" cy="3769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Create a new Blueprint Class named “BP_Platform” under ThirdpersonBP/Blueprints folder.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Pick “Actor” as the </a:t>
            </a:r>
            <a:r>
              <a:rPr lang="en-US" sz="4368"/>
              <a:t>parent</a:t>
            </a:r>
            <a:r>
              <a:rPr lang="en-US" sz="4368"/>
              <a:t> class.</a:t>
            </a:r>
            <a:endParaRPr sz="4368"/>
          </a:p>
          <a:p>
            <a:pPr indent="-636270" lvl="0" marL="457200" rtl="0" algn="l">
              <a:spcBef>
                <a:spcPts val="0"/>
              </a:spcBef>
              <a:spcAft>
                <a:spcPts val="0"/>
              </a:spcAft>
              <a:buSzPts val="6420"/>
              <a:buChar char="●"/>
            </a:pPr>
            <a:r>
              <a:t/>
            </a:r>
            <a:endParaRPr sz="6419"/>
          </a:p>
        </p:txBody>
      </p:sp>
      <p:pic>
        <p:nvPicPr>
          <p:cNvPr id="278" name="Google Shape;278;gc7919af974_0_63"/>
          <p:cNvPicPr preferRelativeResize="0"/>
          <p:nvPr/>
        </p:nvPicPr>
        <p:blipFill rotWithShape="1">
          <a:blip r:embed="rId3">
            <a:alphaModFix/>
          </a:blip>
          <a:srcRect b="11380" l="0" r="29780" t="22529"/>
          <a:stretch/>
        </p:blipFill>
        <p:spPr>
          <a:xfrm>
            <a:off x="0" y="4031300"/>
            <a:ext cx="18294576" cy="968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c7919af974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1050" y="4031300"/>
            <a:ext cx="5822950" cy="473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COMPONENTS</a:t>
            </a:r>
            <a:endParaRPr/>
          </a:p>
        </p:txBody>
      </p:sp>
      <p:pic>
        <p:nvPicPr>
          <p:cNvPr id="81" name="Google Shape;81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13281" y="1673024"/>
            <a:ext cx="7112374" cy="1036995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6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800"/>
              <a:t>Components</a:t>
            </a:r>
            <a:r>
              <a:rPr lang="en-US" sz="2800"/>
              <a:t> are ready-to-use classes that can be used inside Blueprints. Several features can be included in a Blueprint using only components.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To add components to a Blueprint, use the </a:t>
            </a:r>
            <a:r>
              <a:rPr b="1" lang="en-US" sz="2800"/>
              <a:t>Components</a:t>
            </a:r>
            <a:r>
              <a:rPr lang="en-US" sz="2800"/>
              <a:t> panel in the </a:t>
            </a:r>
            <a:r>
              <a:rPr b="1" lang="en-US" sz="2800"/>
              <a:t>Blueprint Editor</a:t>
            </a:r>
            <a:r>
              <a:rPr lang="en-US" sz="2800"/>
              <a:t>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the </a:t>
            </a:r>
            <a:r>
              <a:rPr b="1" lang="en-US" sz="2800"/>
              <a:t>Components</a:t>
            </a:r>
            <a:r>
              <a:rPr lang="en-US" sz="2800"/>
              <a:t> panel for a new Blueprint with some component options that are displayed when the </a:t>
            </a:r>
            <a:r>
              <a:rPr b="1" lang="en-US" sz="2800"/>
              <a:t>Add Component</a:t>
            </a:r>
            <a:r>
              <a:rPr lang="en-US" sz="2800"/>
              <a:t> button is pressed.</a:t>
            </a:r>
            <a:endParaRPr sz="2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7919af974_0_70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93268" lvl="1" marL="914400" rtl="0" algn="l">
              <a:spcBef>
                <a:spcPts val="0"/>
              </a:spcBef>
              <a:spcAft>
                <a:spcPts val="0"/>
              </a:spcAft>
              <a:buSzPts val="4168"/>
              <a:buChar char="○"/>
            </a:pPr>
            <a:r>
              <a:rPr lang="en-US" sz="4168"/>
              <a:t>Double click BP_Platform and bring up Blueprint editor and switch to Viewport panel.</a:t>
            </a:r>
            <a:endParaRPr sz="4168"/>
          </a:p>
          <a:p>
            <a:pPr indent="-493268" lvl="1" marL="914400" rtl="0" algn="l">
              <a:spcBef>
                <a:spcPts val="0"/>
              </a:spcBef>
              <a:spcAft>
                <a:spcPts val="0"/>
              </a:spcAft>
              <a:buSzPts val="4168"/>
              <a:buChar char="○"/>
            </a:pPr>
            <a:r>
              <a:rPr lang="en-US" sz="4168"/>
              <a:t>Click on “Add Component” on Components panel.</a:t>
            </a:r>
            <a:endParaRPr sz="4168"/>
          </a:p>
          <a:p>
            <a:pPr indent="-493268" lvl="1" marL="914400" rtl="0" algn="l">
              <a:spcBef>
                <a:spcPts val="0"/>
              </a:spcBef>
              <a:spcAft>
                <a:spcPts val="0"/>
              </a:spcAft>
              <a:buSzPts val="4168"/>
              <a:buChar char="○"/>
            </a:pPr>
            <a:r>
              <a:rPr lang="en-US" sz="4168"/>
              <a:t>Select StaticMesh.</a:t>
            </a:r>
            <a:endParaRPr sz="4168"/>
          </a:p>
          <a:p>
            <a:pPr indent="-493268" lvl="1" marL="914400" rtl="0" algn="l">
              <a:spcBef>
                <a:spcPts val="0"/>
              </a:spcBef>
              <a:spcAft>
                <a:spcPts val="0"/>
              </a:spcAft>
              <a:buSzPts val="4168"/>
              <a:buChar char="○"/>
            </a:pPr>
            <a:r>
              <a:rPr lang="en-US" sz="4168"/>
              <a:t>Name the static mesh component to “Floor”</a:t>
            </a:r>
            <a:endParaRPr sz="4168"/>
          </a:p>
          <a:p>
            <a:pPr indent="-493268" lvl="1" marL="914400" rtl="0" algn="l">
              <a:spcBef>
                <a:spcPts val="0"/>
              </a:spcBef>
              <a:spcAft>
                <a:spcPts val="0"/>
              </a:spcAft>
              <a:buSzPts val="4168"/>
              <a:buChar char="○"/>
            </a:pPr>
            <a:r>
              <a:rPr lang="en-US" sz="4168"/>
              <a:t>On the details panel of “Floor” set Static Mesh property from the dropdown assets menu as “</a:t>
            </a:r>
            <a:r>
              <a:rPr b="1" lang="en-US" sz="4168"/>
              <a:t>1M_Cube</a:t>
            </a:r>
            <a:r>
              <a:rPr lang="en-US" sz="4168"/>
              <a:t>”.</a:t>
            </a:r>
            <a:endParaRPr sz="6220"/>
          </a:p>
        </p:txBody>
      </p:sp>
      <p:pic>
        <p:nvPicPr>
          <p:cNvPr id="285" name="Google Shape;285;gc7919af974_0_70"/>
          <p:cNvPicPr preferRelativeResize="0"/>
          <p:nvPr/>
        </p:nvPicPr>
        <p:blipFill rotWithShape="1">
          <a:blip r:embed="rId3">
            <a:alphaModFix/>
          </a:blip>
          <a:srcRect b="36902" l="0" r="0" t="4560"/>
          <a:stretch/>
        </p:blipFill>
        <p:spPr>
          <a:xfrm>
            <a:off x="0" y="5686725"/>
            <a:ext cx="24384000" cy="8029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gc7919af974_0_70"/>
          <p:cNvCxnSpPr/>
          <p:nvPr/>
        </p:nvCxnSpPr>
        <p:spPr>
          <a:xfrm>
            <a:off x="6887600" y="4736450"/>
            <a:ext cx="13025100" cy="6631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gc7919af974_0_70"/>
          <p:cNvCxnSpPr/>
          <p:nvPr/>
        </p:nvCxnSpPr>
        <p:spPr>
          <a:xfrm flipH="1">
            <a:off x="1480000" y="2151150"/>
            <a:ext cx="6354900" cy="3986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7919af974_0_84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Double click on Functions =&gt; Construction Script and bring the script into view.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Drag-drop a reference to Floor and generate a “SetRelativeScale3D” node from it.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Right click on New Scale 3D vector </a:t>
            </a:r>
            <a:r>
              <a:rPr lang="en-US" sz="4368"/>
              <a:t>property</a:t>
            </a:r>
            <a:r>
              <a:rPr lang="en-US" sz="4368"/>
              <a:t> and select “Split Struct Pin” to split the vector value to X,Y,Z float components. </a:t>
            </a:r>
            <a:endParaRPr sz="6419"/>
          </a:p>
        </p:txBody>
      </p:sp>
      <p:pic>
        <p:nvPicPr>
          <p:cNvPr id="293" name="Google Shape;293;gc7919af974_0_84"/>
          <p:cNvPicPr preferRelativeResize="0"/>
          <p:nvPr/>
        </p:nvPicPr>
        <p:blipFill rotWithShape="1">
          <a:blip r:embed="rId3">
            <a:alphaModFix/>
          </a:blip>
          <a:srcRect b="33796" l="0" r="23171" t="0"/>
          <a:stretch/>
        </p:blipFill>
        <p:spPr>
          <a:xfrm>
            <a:off x="3054575" y="4858175"/>
            <a:ext cx="18274848" cy="8857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gc7919af974_0_84"/>
          <p:cNvCxnSpPr/>
          <p:nvPr/>
        </p:nvCxnSpPr>
        <p:spPr>
          <a:xfrm flipH="1">
            <a:off x="4993075" y="1795900"/>
            <a:ext cx="6295500" cy="9887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7919af974_0_91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Drag the Scale 3D X pin out and select “Promote to variable”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Enter </a:t>
            </a:r>
            <a:r>
              <a:rPr b="1" lang="en-US" sz="4368"/>
              <a:t>PlatformLength </a:t>
            </a:r>
            <a:r>
              <a:rPr lang="en-US" sz="4368"/>
              <a:t>as the float variable name.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b="1" lang="en-US" sz="4368"/>
              <a:t>Enter 2.0 to Scale 3D Y, 0.1 to Scale 3D Z !!!</a:t>
            </a:r>
            <a:endParaRPr b="1"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Hit Compile and Set the Default value of </a:t>
            </a:r>
            <a:r>
              <a:rPr b="1" lang="en-US" sz="4368"/>
              <a:t>PlatformLength </a:t>
            </a:r>
            <a:r>
              <a:rPr lang="en-US" sz="4368"/>
              <a:t>to 5.0</a:t>
            </a:r>
            <a:endParaRPr sz="4368"/>
          </a:p>
        </p:txBody>
      </p:sp>
      <p:pic>
        <p:nvPicPr>
          <p:cNvPr id="300" name="Google Shape;300;gc7919af974_0_91"/>
          <p:cNvPicPr preferRelativeResize="0"/>
          <p:nvPr/>
        </p:nvPicPr>
        <p:blipFill rotWithShape="1">
          <a:blip r:embed="rId3">
            <a:alphaModFix/>
          </a:blip>
          <a:srcRect b="8247" l="0" r="42630" t="19908"/>
          <a:stretch/>
        </p:blipFill>
        <p:spPr>
          <a:xfrm>
            <a:off x="0" y="4756200"/>
            <a:ext cx="12719275" cy="895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c7919af974_0_91"/>
          <p:cNvPicPr preferRelativeResize="0"/>
          <p:nvPr/>
        </p:nvPicPr>
        <p:blipFill rotWithShape="1">
          <a:blip r:embed="rId4">
            <a:alphaModFix/>
          </a:blip>
          <a:srcRect b="35676" l="42176" r="7803" t="4101"/>
          <a:stretch/>
        </p:blipFill>
        <p:spPr>
          <a:xfrm>
            <a:off x="13078150" y="6058725"/>
            <a:ext cx="11305848" cy="7657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2" name="Google Shape;302;gc7919af974_0_91"/>
          <p:cNvCxnSpPr/>
          <p:nvPr/>
        </p:nvCxnSpPr>
        <p:spPr>
          <a:xfrm>
            <a:off x="17623575" y="4223350"/>
            <a:ext cx="4795800" cy="6907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3" name="Google Shape;303;gc7919af974_0_91"/>
          <p:cNvCxnSpPr/>
          <p:nvPr/>
        </p:nvCxnSpPr>
        <p:spPr>
          <a:xfrm>
            <a:off x="10848900" y="3527125"/>
            <a:ext cx="6103800" cy="81759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c7919af974_0_99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Hit Compile and go to Viewport.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Your platform floor should like this. (500cm x 200cm x 10cm)</a:t>
            </a:r>
            <a:endParaRPr sz="4368"/>
          </a:p>
        </p:txBody>
      </p:sp>
      <p:pic>
        <p:nvPicPr>
          <p:cNvPr id="309" name="Google Shape;309;gc7919af974_0_99"/>
          <p:cNvPicPr preferRelativeResize="0"/>
          <p:nvPr/>
        </p:nvPicPr>
        <p:blipFill rotWithShape="1">
          <a:blip r:embed="rId3">
            <a:alphaModFix/>
          </a:blip>
          <a:srcRect b="27486" l="0" r="0" t="9671"/>
          <a:stretch/>
        </p:blipFill>
        <p:spPr>
          <a:xfrm>
            <a:off x="0" y="5097149"/>
            <a:ext cx="24384000" cy="8618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gc7919af974_0_99"/>
          <p:cNvCxnSpPr/>
          <p:nvPr/>
        </p:nvCxnSpPr>
        <p:spPr>
          <a:xfrm>
            <a:off x="11071475" y="3098450"/>
            <a:ext cx="335400" cy="70257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7919af974_0_108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Go back to Components Panel and add 2 more Static Meshes to the DefaultSceneRoot (Click on Add Component button while “DefaultSceneRoot” is selected)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Name one to “LeftWall”, the other to “RightWall”. These will be our barriers to keep player falling from the platform. For a safe trip!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Again, set Static Mesh values of both walls to “1M_Cube”</a:t>
            </a:r>
            <a:endParaRPr sz="4368"/>
          </a:p>
        </p:txBody>
      </p:sp>
      <p:pic>
        <p:nvPicPr>
          <p:cNvPr id="316" name="Google Shape;316;gc7919af974_0_108"/>
          <p:cNvPicPr preferRelativeResize="0"/>
          <p:nvPr/>
        </p:nvPicPr>
        <p:blipFill rotWithShape="1">
          <a:blip r:embed="rId3">
            <a:alphaModFix/>
          </a:blip>
          <a:srcRect b="40586" l="0" r="0" t="6601"/>
          <a:stretch/>
        </p:blipFill>
        <p:spPr>
          <a:xfrm>
            <a:off x="0" y="6472793"/>
            <a:ext cx="24384000" cy="72432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gc7919af974_0_108"/>
          <p:cNvCxnSpPr/>
          <p:nvPr/>
        </p:nvCxnSpPr>
        <p:spPr>
          <a:xfrm>
            <a:off x="15551375" y="5032500"/>
            <a:ext cx="5565300" cy="6808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7919af974_0_117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Now position LeftWall at Location (0,-100,0) and RightWall at Location (0,100,0)</a:t>
            </a:r>
            <a:endParaRPr sz="4368"/>
          </a:p>
        </p:txBody>
      </p:sp>
      <p:pic>
        <p:nvPicPr>
          <p:cNvPr id="323" name="Google Shape;323;gc7919af974_0_117"/>
          <p:cNvPicPr preferRelativeResize="0"/>
          <p:nvPr/>
        </p:nvPicPr>
        <p:blipFill rotWithShape="1">
          <a:blip r:embed="rId3">
            <a:alphaModFix/>
          </a:blip>
          <a:srcRect b="33197" l="33691" r="0" t="20546"/>
          <a:stretch/>
        </p:blipFill>
        <p:spPr>
          <a:xfrm>
            <a:off x="0" y="4503750"/>
            <a:ext cx="24384000" cy="95674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gc7919af974_0_117"/>
          <p:cNvCxnSpPr/>
          <p:nvPr/>
        </p:nvCxnSpPr>
        <p:spPr>
          <a:xfrm>
            <a:off x="14880375" y="3670750"/>
            <a:ext cx="5802300" cy="16380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c7919af974_0_130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Again, open-up Construction Script and Get one reference per each wall.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Connect both wall’s references to Target pin. So both will perform with the same node...COOL!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Add another SetRelativeScale3D node, plug PlatformLength to X.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Enter 0.1 to Y and 2.0 to Z. Then hit Compile.</a:t>
            </a:r>
            <a:endParaRPr sz="4368"/>
          </a:p>
        </p:txBody>
      </p:sp>
      <p:pic>
        <p:nvPicPr>
          <p:cNvPr id="330" name="Google Shape;330;gc7919af974_0_130"/>
          <p:cNvPicPr preferRelativeResize="0"/>
          <p:nvPr/>
        </p:nvPicPr>
        <p:blipFill rotWithShape="1">
          <a:blip r:embed="rId3">
            <a:alphaModFix/>
          </a:blip>
          <a:srcRect b="42176" l="15176" r="30073" t="0"/>
          <a:stretch/>
        </p:blipFill>
        <p:spPr>
          <a:xfrm>
            <a:off x="5111450" y="4854875"/>
            <a:ext cx="14915674" cy="8861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1" name="Google Shape;331;gc7919af974_0_130"/>
          <p:cNvCxnSpPr/>
          <p:nvPr/>
        </p:nvCxnSpPr>
        <p:spPr>
          <a:xfrm>
            <a:off x="8525625" y="4479900"/>
            <a:ext cx="7440300" cy="66705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7919af974_0_138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Go back to Viewport, Select “Class Defaults” on the top toolbar.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And play (drag over the input box) with PlatformLength value.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You platform should change length immediately.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Save and Compile!</a:t>
            </a:r>
            <a:endParaRPr sz="4368"/>
          </a:p>
        </p:txBody>
      </p:sp>
      <p:pic>
        <p:nvPicPr>
          <p:cNvPr id="337" name="Google Shape;337;gc7919af974_0_138"/>
          <p:cNvPicPr preferRelativeResize="0"/>
          <p:nvPr/>
        </p:nvPicPr>
        <p:blipFill rotWithShape="1">
          <a:blip r:embed="rId3">
            <a:alphaModFix/>
          </a:blip>
          <a:srcRect b="23064" l="26231" r="0" t="3761"/>
          <a:stretch/>
        </p:blipFill>
        <p:spPr>
          <a:xfrm>
            <a:off x="4440450" y="4697000"/>
            <a:ext cx="16163150" cy="9018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gc7919af974_0_138"/>
          <p:cNvCxnSpPr/>
          <p:nvPr/>
        </p:nvCxnSpPr>
        <p:spPr>
          <a:xfrm>
            <a:off x="9749225" y="3216850"/>
            <a:ext cx="7242900" cy="3927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7919af974_0_154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Go back to Viewport, this time let’s add a Box Collision to spawn the next platform.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Hit Add Component while DEfault Scene Root is selected.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Select “Box Collision”!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Name it to </a:t>
            </a:r>
            <a:r>
              <a:rPr b="1" lang="en-US" sz="4368"/>
              <a:t>SpawnArea</a:t>
            </a:r>
            <a:r>
              <a:rPr lang="en-US" sz="4368"/>
              <a:t>.</a:t>
            </a:r>
            <a:endParaRPr sz="4368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68"/>
          </a:p>
        </p:txBody>
      </p:sp>
      <p:pic>
        <p:nvPicPr>
          <p:cNvPr id="344" name="Google Shape;344;gc7919af974_0_154"/>
          <p:cNvPicPr preferRelativeResize="0"/>
          <p:nvPr/>
        </p:nvPicPr>
        <p:blipFill rotWithShape="1">
          <a:blip r:embed="rId3">
            <a:alphaModFix/>
          </a:blip>
          <a:srcRect b="56769" l="0" r="56375" t="3551"/>
          <a:stretch/>
        </p:blipFill>
        <p:spPr>
          <a:xfrm>
            <a:off x="4553350" y="5328500"/>
            <a:ext cx="16394021" cy="8387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5" name="Google Shape;345;gc7919af974_0_154"/>
          <p:cNvCxnSpPr/>
          <p:nvPr/>
        </p:nvCxnSpPr>
        <p:spPr>
          <a:xfrm>
            <a:off x="6492900" y="3947050"/>
            <a:ext cx="789300" cy="3493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7919af974_0_162"/>
          <p:cNvSpPr txBox="1"/>
          <p:nvPr>
            <p:ph type="title"/>
          </p:nvPr>
        </p:nvSpPr>
        <p:spPr>
          <a:xfrm>
            <a:off x="1676400" y="1420950"/>
            <a:ext cx="21031200" cy="2348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Go to details panel and set Shape =&gt; Box Extent to (100,100,50). This will make the collision area cover the platform width.</a:t>
            </a:r>
            <a:endParaRPr sz="4368"/>
          </a:p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Compile &amp; Save!</a:t>
            </a:r>
            <a:endParaRPr sz="4368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68"/>
          </a:p>
        </p:txBody>
      </p:sp>
      <p:pic>
        <p:nvPicPr>
          <p:cNvPr id="351" name="Google Shape;351;gc7919af974_0_162"/>
          <p:cNvPicPr preferRelativeResize="0"/>
          <p:nvPr/>
        </p:nvPicPr>
        <p:blipFill rotWithShape="1">
          <a:blip r:embed="rId3">
            <a:alphaModFix/>
          </a:blip>
          <a:srcRect b="42206" l="26470" r="0" t="3821"/>
          <a:stretch/>
        </p:blipFill>
        <p:spPr>
          <a:xfrm>
            <a:off x="0" y="3649074"/>
            <a:ext cx="24384000" cy="100669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2" name="Google Shape;352;gc7919af974_0_162"/>
          <p:cNvCxnSpPr/>
          <p:nvPr/>
        </p:nvCxnSpPr>
        <p:spPr>
          <a:xfrm>
            <a:off x="16222375" y="2565575"/>
            <a:ext cx="2703600" cy="8604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COMPONENTS: </a:t>
            </a:r>
            <a:br>
              <a:rPr lang="en-US"/>
            </a:br>
            <a:r>
              <a:rPr lang="en-US"/>
              <a:t>VIEWPORT</a:t>
            </a:r>
            <a:endParaRPr/>
          </a:p>
        </p:txBody>
      </p:sp>
      <p:pic>
        <p:nvPicPr>
          <p:cNvPr id="88" name="Google Shape;88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2470" y="2483390"/>
            <a:ext cx="12241530" cy="874921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7"/>
          <p:cNvSpPr txBox="1"/>
          <p:nvPr>
            <p:ph idx="2" type="body"/>
          </p:nvPr>
        </p:nvSpPr>
        <p:spPr>
          <a:xfrm>
            <a:off x="1680124" y="5852160"/>
            <a:ext cx="9045575" cy="81864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visual representation of the components can be seen in the </a:t>
            </a:r>
            <a:r>
              <a:rPr b="1" lang="en-US" sz="2800"/>
              <a:t>Viewport</a:t>
            </a:r>
            <a:r>
              <a:rPr lang="en-US" sz="2800"/>
              <a:t>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image on the right shows the components that are part of the </a:t>
            </a:r>
            <a:r>
              <a:rPr b="1" lang="en-US" sz="2800"/>
              <a:t>ThirdPersonCharacter</a:t>
            </a:r>
            <a:r>
              <a:rPr lang="en-US" sz="2800"/>
              <a:t> Blueprint from the Third Person template. The components that have “(Inherited)” next to the name were inherited from the Character class.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The </a:t>
            </a:r>
            <a:r>
              <a:rPr b="1" lang="en-US" sz="2800"/>
              <a:t>CapsuleComponent</a:t>
            </a:r>
            <a:r>
              <a:rPr lang="en-US" sz="2800"/>
              <a:t> is used for collision testing.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The </a:t>
            </a:r>
            <a:r>
              <a:rPr b="1" lang="en-US" sz="2800"/>
              <a:t>Mesh</a:t>
            </a:r>
            <a:r>
              <a:rPr lang="en-US" sz="2800"/>
              <a:t> component is the Skeletal Mesh that visually represents the character.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The</a:t>
            </a:r>
            <a:r>
              <a:rPr b="1" lang="en-US" sz="2800"/>
              <a:t> FollowCamera</a:t>
            </a:r>
            <a:r>
              <a:rPr lang="en-US" sz="2800"/>
              <a:t> component is the camera that will be used to view the game.</a:t>
            </a:r>
            <a:endParaRPr sz="2800"/>
          </a:p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The </a:t>
            </a:r>
            <a:r>
              <a:rPr b="1" lang="en-US" sz="2800"/>
              <a:t>CharacterMovement</a:t>
            </a:r>
            <a:r>
              <a:rPr lang="en-US" sz="2800"/>
              <a:t> component contains various properties that are used to define the movement.</a:t>
            </a:r>
            <a:endParaRPr sz="2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7919af974_0_146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1" marL="914400" rtl="0" algn="l">
              <a:spcBef>
                <a:spcPts val="0"/>
              </a:spcBef>
              <a:spcAft>
                <a:spcPts val="0"/>
              </a:spcAft>
              <a:buSzPts val="4368"/>
              <a:buChar char="○"/>
            </a:pPr>
            <a:r>
              <a:rPr lang="en-US" sz="4368"/>
              <a:t>Goto EventGraph, right click and select “Add Event OnActorBeginOverlap”</a:t>
            </a:r>
            <a:endParaRPr sz="4368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68"/>
          </a:p>
        </p:txBody>
      </p:sp>
      <p:pic>
        <p:nvPicPr>
          <p:cNvPr id="358" name="Google Shape;358;gc7919af974_0_146"/>
          <p:cNvPicPr preferRelativeResize="0"/>
          <p:nvPr/>
        </p:nvPicPr>
        <p:blipFill rotWithShape="1">
          <a:blip r:embed="rId3">
            <a:alphaModFix/>
          </a:blip>
          <a:srcRect b="28113" l="0" r="45432" t="3598"/>
          <a:stretch/>
        </p:blipFill>
        <p:spPr>
          <a:xfrm>
            <a:off x="-1516750" y="3947375"/>
            <a:ext cx="13708752" cy="9650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9" name="Google Shape;359;gc7919af974_0_146"/>
          <p:cNvCxnSpPr/>
          <p:nvPr/>
        </p:nvCxnSpPr>
        <p:spPr>
          <a:xfrm>
            <a:off x="8545375" y="3276050"/>
            <a:ext cx="118500" cy="8012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60" name="Google Shape;360;gc7919af974_0_146"/>
          <p:cNvPicPr preferRelativeResize="0"/>
          <p:nvPr/>
        </p:nvPicPr>
        <p:blipFill rotWithShape="1">
          <a:blip r:embed="rId4">
            <a:alphaModFix/>
          </a:blip>
          <a:srcRect b="52694" l="0" r="61897" t="0"/>
          <a:stretch/>
        </p:blipFill>
        <p:spPr>
          <a:xfrm>
            <a:off x="12364125" y="4790125"/>
            <a:ext cx="11848152" cy="827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c7919af974_0_178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86918" lvl="1" marL="914400" rtl="0" algn="l">
              <a:spcBef>
                <a:spcPts val="0"/>
              </a:spcBef>
              <a:spcAft>
                <a:spcPts val="0"/>
              </a:spcAft>
              <a:buSzPts val="4068"/>
              <a:buChar char="○"/>
            </a:pPr>
            <a:r>
              <a:rPr lang="en-US" sz="4068"/>
              <a:t>Add a DoOnce node and a SpawnActorFromClass node.</a:t>
            </a:r>
            <a:endParaRPr sz="4068"/>
          </a:p>
          <a:p>
            <a:pPr indent="-486918" lvl="1" marL="914400" rtl="0" algn="l">
              <a:spcBef>
                <a:spcPts val="0"/>
              </a:spcBef>
              <a:spcAft>
                <a:spcPts val="0"/>
              </a:spcAft>
              <a:buSzPts val="4068"/>
              <a:buChar char="○"/>
            </a:pPr>
            <a:r>
              <a:rPr lang="en-US" sz="4068"/>
              <a:t>Pick “BP_Platform” as the Class pin on this node.</a:t>
            </a:r>
            <a:endParaRPr sz="4068"/>
          </a:p>
          <a:p>
            <a:pPr indent="-486918" lvl="1" marL="914400" rtl="0" algn="l">
              <a:spcBef>
                <a:spcPts val="0"/>
              </a:spcBef>
              <a:spcAft>
                <a:spcPts val="0"/>
              </a:spcAft>
              <a:buSzPts val="4068"/>
              <a:buChar char="○"/>
            </a:pPr>
            <a:r>
              <a:rPr lang="en-US" sz="4068"/>
              <a:t>Go to MyBlueprint panel and select “PlatformLength variable.</a:t>
            </a:r>
            <a:endParaRPr sz="4068"/>
          </a:p>
          <a:p>
            <a:pPr indent="-486918" lvl="1" marL="914400" rtl="0" algn="l">
              <a:spcBef>
                <a:spcPts val="0"/>
              </a:spcBef>
              <a:spcAft>
                <a:spcPts val="0"/>
              </a:spcAft>
              <a:buSzPts val="4068"/>
              <a:buChar char="○"/>
            </a:pPr>
            <a:r>
              <a:rPr lang="en-US" sz="4068"/>
              <a:t>On the details panel enable </a:t>
            </a:r>
            <a:r>
              <a:rPr b="1" lang="en-US" sz="4068"/>
              <a:t>“Instance Editable”</a:t>
            </a:r>
            <a:r>
              <a:rPr lang="en-US" sz="4068"/>
              <a:t> and </a:t>
            </a:r>
            <a:r>
              <a:rPr b="1" lang="en-US" sz="4068"/>
              <a:t>“Expose On Spawn” </a:t>
            </a:r>
            <a:r>
              <a:rPr lang="en-US" sz="4068"/>
              <a:t>property.</a:t>
            </a:r>
            <a:endParaRPr sz="4068"/>
          </a:p>
          <a:p>
            <a:pPr indent="-486918" lvl="1" marL="914400" rtl="0" algn="l">
              <a:spcBef>
                <a:spcPts val="0"/>
              </a:spcBef>
              <a:spcAft>
                <a:spcPts val="0"/>
              </a:spcAft>
              <a:buSzPts val="4068"/>
              <a:buChar char="○"/>
            </a:pPr>
            <a:r>
              <a:rPr lang="en-US" sz="4068"/>
              <a:t>Hit compile and PlatformLength pin should appear on SpawnActor BP_Platform node.</a:t>
            </a:r>
            <a:endParaRPr sz="4068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68"/>
          </a:p>
        </p:txBody>
      </p:sp>
      <p:pic>
        <p:nvPicPr>
          <p:cNvPr id="366" name="Google Shape;366;gc7919af974_0_178"/>
          <p:cNvPicPr preferRelativeResize="0"/>
          <p:nvPr/>
        </p:nvPicPr>
        <p:blipFill rotWithShape="1">
          <a:blip r:embed="rId3">
            <a:alphaModFix/>
          </a:blip>
          <a:srcRect b="30884" l="0" r="0" t="3472"/>
          <a:stretch/>
        </p:blipFill>
        <p:spPr>
          <a:xfrm>
            <a:off x="-26389" y="4713118"/>
            <a:ext cx="24384000" cy="90028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Google Shape;367;gc7919af974_0_178"/>
          <p:cNvCxnSpPr/>
          <p:nvPr/>
        </p:nvCxnSpPr>
        <p:spPr>
          <a:xfrm>
            <a:off x="7572850" y="4158650"/>
            <a:ext cx="6340500" cy="6774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8" name="Google Shape;368;gc7919af974_0_178"/>
          <p:cNvCxnSpPr/>
          <p:nvPr/>
        </p:nvCxnSpPr>
        <p:spPr>
          <a:xfrm>
            <a:off x="12492425" y="3433925"/>
            <a:ext cx="6966600" cy="3197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gc7919af974_0_178"/>
          <p:cNvCxnSpPr/>
          <p:nvPr/>
        </p:nvCxnSpPr>
        <p:spPr>
          <a:xfrm>
            <a:off x="18038025" y="3315525"/>
            <a:ext cx="1500000" cy="4677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c7919af974_0_188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To spawn a new platform at the tip of each, we need to shift the whole object’s pivot to the beginning.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To do this we need to apply a local positioning in X direction.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Go to Construction script again and add this node at the end.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This one add half platform length to every static mesh and the box collision to shift the pivot of the whole blueprint.</a:t>
            </a:r>
            <a:endParaRPr sz="4368"/>
          </a:p>
        </p:txBody>
      </p:sp>
      <p:pic>
        <p:nvPicPr>
          <p:cNvPr id="375" name="Google Shape;375;gc7919af974_0_188"/>
          <p:cNvPicPr preferRelativeResize="0"/>
          <p:nvPr/>
        </p:nvPicPr>
        <p:blipFill rotWithShape="1">
          <a:blip r:embed="rId3">
            <a:alphaModFix/>
          </a:blip>
          <a:srcRect b="35189" l="0" r="26809" t="6248"/>
          <a:stretch/>
        </p:blipFill>
        <p:spPr>
          <a:xfrm>
            <a:off x="2091950" y="4930674"/>
            <a:ext cx="19518173" cy="8785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6" name="Google Shape;376;gc7919af974_0_188"/>
          <p:cNvCxnSpPr/>
          <p:nvPr/>
        </p:nvCxnSpPr>
        <p:spPr>
          <a:xfrm flipH="1">
            <a:off x="14347600" y="4045725"/>
            <a:ext cx="2901000" cy="4321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c7919af974_0_201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Hit Compile and Save.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This one add half platform length to every static mesh and the box collision to shift the pivot of the whole blueprint.</a:t>
            </a:r>
            <a:endParaRPr sz="4368"/>
          </a:p>
          <a:p>
            <a:pPr indent="-505968" lvl="0" marL="457200" rtl="0" algn="l">
              <a:spcBef>
                <a:spcPts val="0"/>
              </a:spcBef>
              <a:spcAft>
                <a:spcPts val="0"/>
              </a:spcAft>
              <a:buSzPts val="4368"/>
              <a:buChar char="●"/>
            </a:pPr>
            <a:r>
              <a:rPr lang="en-US" sz="4368"/>
              <a:t>Notice the DefaultSceneRoot (pivot) no longer is at the center of the platform.</a:t>
            </a:r>
            <a:endParaRPr sz="4368"/>
          </a:p>
        </p:txBody>
      </p:sp>
      <p:pic>
        <p:nvPicPr>
          <p:cNvPr id="382" name="Google Shape;382;gc7919af974_0_201"/>
          <p:cNvPicPr preferRelativeResize="0"/>
          <p:nvPr/>
        </p:nvPicPr>
        <p:blipFill rotWithShape="1">
          <a:blip r:embed="rId3">
            <a:alphaModFix/>
          </a:blip>
          <a:srcRect b="24476" l="0" r="0" t="15811"/>
          <a:stretch/>
        </p:blipFill>
        <p:spPr>
          <a:xfrm>
            <a:off x="0" y="5525852"/>
            <a:ext cx="24384000" cy="81901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3" name="Google Shape;383;gc7919af974_0_201"/>
          <p:cNvCxnSpPr/>
          <p:nvPr/>
        </p:nvCxnSpPr>
        <p:spPr>
          <a:xfrm flipH="1">
            <a:off x="6157175" y="4085200"/>
            <a:ext cx="2171100" cy="5328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7919af974_0_209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Go back to event graph and compute the location for the new platform.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GetActorForwardVector gives the world direction of X axis alignment of the platform which is the leading direction.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GetActorLocation gives the world coordinates of the current platform’s pivot.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We need to move from the current pivot to the other end of the platform by PlatformLength meters.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Multiple (float * float) to convert into Unreal units(cm) then add (Vector + Vector) the current pivot to get the location of the new platform.</a:t>
            </a:r>
            <a:endParaRPr sz="3368"/>
          </a:p>
        </p:txBody>
      </p:sp>
      <p:pic>
        <p:nvPicPr>
          <p:cNvPr id="389" name="Google Shape;389;gc7919af974_0_209"/>
          <p:cNvPicPr preferRelativeResize="0"/>
          <p:nvPr/>
        </p:nvPicPr>
        <p:blipFill rotWithShape="1">
          <a:blip r:embed="rId3">
            <a:alphaModFix/>
          </a:blip>
          <a:srcRect b="25233" l="15457" r="21219" t="16636"/>
          <a:stretch/>
        </p:blipFill>
        <p:spPr>
          <a:xfrm>
            <a:off x="3977750" y="4850225"/>
            <a:ext cx="17169677" cy="886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c7919af974_0_218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Then calculate the new rotation of the platform.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Since we will only use Yaw axis, split the rotation pin.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GetActorRotation gives the world rotation of the platform. Split the output pin again to the yaw coordinate.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RandomIntegerInRange gives numbers from -3 to 3. Multiple by 15.0 (int * float) to get slices (-45,-30,-15,0,15,30,45)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Add the new rotation to current yaw (float + float)</a:t>
            </a:r>
            <a:endParaRPr sz="3368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68"/>
          </a:p>
        </p:txBody>
      </p:sp>
      <p:pic>
        <p:nvPicPr>
          <p:cNvPr id="395" name="Google Shape;395;gc7919af974_0_218"/>
          <p:cNvPicPr preferRelativeResize="0"/>
          <p:nvPr/>
        </p:nvPicPr>
        <p:blipFill rotWithShape="1">
          <a:blip r:embed="rId3">
            <a:alphaModFix/>
          </a:blip>
          <a:srcRect b="14385" l="23636" r="8206" t="34033"/>
          <a:stretch/>
        </p:blipFill>
        <p:spPr>
          <a:xfrm>
            <a:off x="2052473" y="4210024"/>
            <a:ext cx="22331525" cy="950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c7919af974_0_234"/>
          <p:cNvSpPr txBox="1"/>
          <p:nvPr>
            <p:ph type="title"/>
          </p:nvPr>
        </p:nvSpPr>
        <p:spPr>
          <a:xfrm>
            <a:off x="1676400" y="2052475"/>
            <a:ext cx="21031200" cy="171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Lastly compute the new random length.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Add RandomIntegerInRange (5,15) and </a:t>
            </a:r>
            <a:r>
              <a:rPr lang="en-US" sz="3368"/>
              <a:t>directly</a:t>
            </a:r>
            <a:r>
              <a:rPr lang="en-US" sz="3368"/>
              <a:t> plug into PlatformLength pin of the SpawnActor node.</a:t>
            </a:r>
            <a:endParaRPr sz="3368"/>
          </a:p>
        </p:txBody>
      </p:sp>
      <p:pic>
        <p:nvPicPr>
          <p:cNvPr id="401" name="Google Shape;401;gc7919af974_0_234"/>
          <p:cNvPicPr preferRelativeResize="0"/>
          <p:nvPr/>
        </p:nvPicPr>
        <p:blipFill rotWithShape="1">
          <a:blip r:embed="rId3">
            <a:alphaModFix/>
          </a:blip>
          <a:srcRect b="13158" l="0" r="5784" t="19911"/>
          <a:stretch/>
        </p:blipFill>
        <p:spPr>
          <a:xfrm>
            <a:off x="0" y="3971679"/>
            <a:ext cx="24384000" cy="9744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2" name="Google Shape;402;gc7919af974_0_234"/>
          <p:cNvCxnSpPr/>
          <p:nvPr/>
        </p:nvCxnSpPr>
        <p:spPr>
          <a:xfrm>
            <a:off x="8505900" y="3473400"/>
            <a:ext cx="7065000" cy="8348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c7919af974_0_241"/>
          <p:cNvSpPr txBox="1"/>
          <p:nvPr>
            <p:ph type="title"/>
          </p:nvPr>
        </p:nvSpPr>
        <p:spPr>
          <a:xfrm>
            <a:off x="1676400" y="1026225"/>
            <a:ext cx="21031200" cy="2743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Compile and Save.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Go back to Editor view.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Place a new instance of the BP_Platform at the edge of the floor.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PLAY and Start running!</a:t>
            </a:r>
            <a:endParaRPr sz="3368"/>
          </a:p>
        </p:txBody>
      </p:sp>
      <p:pic>
        <p:nvPicPr>
          <p:cNvPr id="408" name="Google Shape;408;gc7919af974_0_241"/>
          <p:cNvPicPr preferRelativeResize="0"/>
          <p:nvPr/>
        </p:nvPicPr>
        <p:blipFill rotWithShape="1">
          <a:blip r:embed="rId3">
            <a:alphaModFix/>
          </a:blip>
          <a:srcRect b="11727" l="0" r="34849" t="4147"/>
          <a:stretch/>
        </p:blipFill>
        <p:spPr>
          <a:xfrm>
            <a:off x="0" y="3581825"/>
            <a:ext cx="13952827" cy="10134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9" name="Google Shape;409;gc7919af974_0_241"/>
          <p:cNvCxnSpPr/>
          <p:nvPr/>
        </p:nvCxnSpPr>
        <p:spPr>
          <a:xfrm flipH="1" rot="10800000">
            <a:off x="4598325" y="8782225"/>
            <a:ext cx="6354900" cy="3828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10" name="Google Shape;410;gc7919af974_0_241"/>
          <p:cNvPicPr preferRelativeResize="0"/>
          <p:nvPr/>
        </p:nvPicPr>
        <p:blipFill rotWithShape="1">
          <a:blip r:embed="rId4">
            <a:alphaModFix/>
          </a:blip>
          <a:srcRect b="31001" l="28710" r="33867" t="0"/>
          <a:stretch/>
        </p:blipFill>
        <p:spPr>
          <a:xfrm>
            <a:off x="14612634" y="3581825"/>
            <a:ext cx="9771365" cy="1013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c7919af974_0_250"/>
          <p:cNvSpPr txBox="1"/>
          <p:nvPr>
            <p:ph type="title"/>
          </p:nvPr>
        </p:nvSpPr>
        <p:spPr>
          <a:xfrm>
            <a:off x="1676400" y="730251"/>
            <a:ext cx="210312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Phase 2</a:t>
            </a:r>
            <a:endParaRPr/>
          </a:p>
        </p:txBody>
      </p:sp>
      <p:sp>
        <p:nvSpPr>
          <p:cNvPr id="416" name="Google Shape;416;gc7919af974_0_250"/>
          <p:cNvSpPr/>
          <p:nvPr/>
        </p:nvSpPr>
        <p:spPr>
          <a:xfrm>
            <a:off x="2012998" y="4183923"/>
            <a:ext cx="21630900" cy="8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635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●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Try to orient the new platforms with Pitch (Y) axis as well: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35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○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Decide the random range of the Pitch angle.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35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●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Do something creative by playing PlatformLength and Rotation parameters of the spawned BP_Platforms.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c9632a4721_0_0"/>
          <p:cNvSpPr txBox="1"/>
          <p:nvPr>
            <p:ph type="title"/>
          </p:nvPr>
        </p:nvSpPr>
        <p:spPr>
          <a:xfrm>
            <a:off x="1676400" y="730251"/>
            <a:ext cx="210312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Phase 3: The collectible Gold</a:t>
            </a:r>
            <a:endParaRPr/>
          </a:p>
        </p:txBody>
      </p:sp>
      <p:sp>
        <p:nvSpPr>
          <p:cNvPr id="422" name="Google Shape;422;gc9632a4721_0_0"/>
          <p:cNvSpPr/>
          <p:nvPr/>
        </p:nvSpPr>
        <p:spPr>
          <a:xfrm>
            <a:off x="2012998" y="4183923"/>
            <a:ext cx="21630900" cy="8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635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●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Implement a rotating torus mesh with gold material for each BP_Platform.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35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●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Position the cold randomly along the platform.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35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Helvetica Neue"/>
              <a:buChar char="●"/>
            </a:pPr>
            <a:r>
              <a:rPr lang="en-US" sz="6400">
                <a:latin typeface="Helvetica Neue"/>
                <a:ea typeface="Helvetica Neue"/>
                <a:cs typeface="Helvetica Neue"/>
                <a:sym typeface="Helvetica Neue"/>
              </a:rPr>
              <a:t>Use OnComponentBeginOverlap event when the player overlaps with the cold and then call DestroyComponent on it.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CONSTRUCTION SCRIPT</a:t>
            </a:r>
            <a:endParaRPr/>
          </a:p>
        </p:txBody>
      </p:sp>
      <p:pic>
        <p:nvPicPr>
          <p:cNvPr id="95" name="Google Shape;95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6280" y="4108268"/>
            <a:ext cx="12237720" cy="54307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8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</a:t>
            </a:r>
            <a:r>
              <a:rPr b="1" lang="en-US" sz="2800"/>
              <a:t>Construction Script</a:t>
            </a:r>
            <a:r>
              <a:rPr lang="en-US" sz="2800"/>
              <a:t> is a special function that all Actor Blueprints perform when: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AutoNum type="arabicPeriod"/>
            </a:pPr>
            <a:r>
              <a:rPr lang="en-US" sz="2800"/>
              <a:t>The Blueprint is first added to the Level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AutoNum type="arabicPeriod"/>
            </a:pPr>
            <a:r>
              <a:rPr lang="en-US" sz="2800"/>
              <a:t>There is a change to its properties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AutoNum type="arabicPeriod"/>
            </a:pPr>
            <a:r>
              <a:rPr lang="en-US" sz="2800"/>
              <a:t>The class is spawned at runtime. 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Construction Script has a separate graph where the actions to be performed can be placed.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It is important to note that the Construction Script won’t run on placed Actors when the game starts.</a:t>
            </a:r>
            <a:endParaRPr sz="28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c9632a4721_0_5"/>
          <p:cNvSpPr txBox="1"/>
          <p:nvPr>
            <p:ph type="title"/>
          </p:nvPr>
        </p:nvSpPr>
        <p:spPr>
          <a:xfrm>
            <a:off x="9760600" y="552600"/>
            <a:ext cx="12867900" cy="3048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86918" lvl="0" marL="457200" rtl="0" algn="l">
              <a:spcBef>
                <a:spcPts val="0"/>
              </a:spcBef>
              <a:spcAft>
                <a:spcPts val="0"/>
              </a:spcAft>
              <a:buSzPts val="4068"/>
              <a:buChar char="●"/>
            </a:pPr>
            <a:r>
              <a:rPr lang="en-US" sz="4068"/>
              <a:t>Add Coin static mesh component.</a:t>
            </a:r>
            <a:endParaRPr sz="4068"/>
          </a:p>
          <a:p>
            <a:pPr indent="-486918" lvl="0" marL="457200" rtl="0" algn="l">
              <a:spcBef>
                <a:spcPts val="0"/>
              </a:spcBef>
              <a:spcAft>
                <a:spcPts val="0"/>
              </a:spcAft>
              <a:buSzPts val="4068"/>
              <a:buChar char="●"/>
            </a:pPr>
            <a:r>
              <a:rPr lang="en-US" sz="4068"/>
              <a:t>Modify the construction script as below.</a:t>
            </a:r>
            <a:endParaRPr sz="4068"/>
          </a:p>
        </p:txBody>
      </p:sp>
      <p:pic>
        <p:nvPicPr>
          <p:cNvPr id="428" name="Google Shape;428;gc9632a4721_0_5"/>
          <p:cNvPicPr preferRelativeResize="0"/>
          <p:nvPr/>
        </p:nvPicPr>
        <p:blipFill rotWithShape="1">
          <a:blip r:embed="rId3">
            <a:alphaModFix/>
          </a:blip>
          <a:srcRect b="27804" l="17996" r="27829" t="10075"/>
          <a:stretch/>
        </p:blipFill>
        <p:spPr>
          <a:xfrm>
            <a:off x="10676775" y="4874600"/>
            <a:ext cx="13707226" cy="884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gc9632a4721_0_5"/>
          <p:cNvPicPr preferRelativeResize="0"/>
          <p:nvPr/>
        </p:nvPicPr>
        <p:blipFill rotWithShape="1">
          <a:blip r:embed="rId4">
            <a:alphaModFix/>
          </a:blip>
          <a:srcRect b="47905" l="0" r="81791" t="0"/>
          <a:stretch/>
        </p:blipFill>
        <p:spPr>
          <a:xfrm>
            <a:off x="0" y="0"/>
            <a:ext cx="6671050" cy="1073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gc9632a4721_0_5"/>
          <p:cNvPicPr preferRelativeResize="0"/>
          <p:nvPr/>
        </p:nvPicPr>
        <p:blipFill rotWithShape="1">
          <a:blip r:embed="rId4">
            <a:alphaModFix/>
          </a:blip>
          <a:srcRect b="36487" l="45166" r="0" t="0"/>
          <a:stretch/>
        </p:blipFill>
        <p:spPr>
          <a:xfrm>
            <a:off x="-98676" y="6695188"/>
            <a:ext cx="10775448" cy="7020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c9632a4721_0_27"/>
          <p:cNvSpPr txBox="1"/>
          <p:nvPr>
            <p:ph type="title"/>
          </p:nvPr>
        </p:nvSpPr>
        <p:spPr>
          <a:xfrm>
            <a:off x="1597450" y="552600"/>
            <a:ext cx="13756500" cy="4637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Remove ActorBeginOverlap  and add OnComponentBeginOverap event for the SpawnArea as follows. This must be done due to a bug in UE4 :( You need to delay the initial collision… Right Click on the </a:t>
            </a:r>
            <a:r>
              <a:rPr b="1" lang="en-US" sz="3368"/>
              <a:t>Spawn Area =&gt; Add Event =&gt; Add OnComponentBeginOverlap</a:t>
            </a:r>
            <a:r>
              <a:rPr lang="en-US" sz="3368"/>
              <a:t>!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Don’t forget to set Collision Presets of the </a:t>
            </a:r>
            <a:r>
              <a:rPr b="1" lang="en-US" sz="3368"/>
              <a:t>Coin </a:t>
            </a:r>
            <a:r>
              <a:rPr lang="en-US" sz="3368"/>
              <a:t>to “Overlap All” or the player will bump into the coin :\</a:t>
            </a:r>
            <a:endParaRPr sz="3368"/>
          </a:p>
        </p:txBody>
      </p:sp>
      <p:pic>
        <p:nvPicPr>
          <p:cNvPr id="436" name="Google Shape;436;gc9632a4721_0_27"/>
          <p:cNvPicPr preferRelativeResize="0"/>
          <p:nvPr/>
        </p:nvPicPr>
        <p:blipFill rotWithShape="1">
          <a:blip r:embed="rId3">
            <a:alphaModFix/>
          </a:blip>
          <a:srcRect b="7481" l="21506" r="30797" t="24991"/>
          <a:stretch/>
        </p:blipFill>
        <p:spPr>
          <a:xfrm>
            <a:off x="2046575" y="4574375"/>
            <a:ext cx="11590699" cy="922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gc9632a4721_0_27"/>
          <p:cNvPicPr preferRelativeResize="0"/>
          <p:nvPr/>
        </p:nvPicPr>
        <p:blipFill rotWithShape="1">
          <a:blip r:embed="rId4">
            <a:alphaModFix/>
          </a:blip>
          <a:srcRect b="5794" l="68179" r="0" t="33400"/>
          <a:stretch/>
        </p:blipFill>
        <p:spPr>
          <a:xfrm>
            <a:off x="16072500" y="4722275"/>
            <a:ext cx="8311502" cy="89340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8" name="Google Shape;438;gc9632a4721_0_27"/>
          <p:cNvCxnSpPr/>
          <p:nvPr/>
        </p:nvCxnSpPr>
        <p:spPr>
          <a:xfrm>
            <a:off x="12966075" y="4104925"/>
            <a:ext cx="4469100" cy="5065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c9632a4721_0_16"/>
          <p:cNvSpPr txBox="1"/>
          <p:nvPr>
            <p:ph type="title"/>
          </p:nvPr>
        </p:nvSpPr>
        <p:spPr>
          <a:xfrm>
            <a:off x="1499050" y="747775"/>
            <a:ext cx="21859500" cy="3517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Then collect and rotate coin code can be implemented as below.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We use Cast To ThirdPersonCharacter to make sure the overlapping actor the player itself! Because new spawned platforms may also overlap. So we want to ignore those overlaps!</a:t>
            </a:r>
            <a:endParaRPr sz="3368"/>
          </a:p>
          <a:p>
            <a:pPr indent="-442468" lvl="0" marL="457200" rtl="0" algn="l">
              <a:spcBef>
                <a:spcPts val="0"/>
              </a:spcBef>
              <a:spcAft>
                <a:spcPts val="0"/>
              </a:spcAft>
              <a:buSzPts val="3368"/>
              <a:buChar char="●"/>
            </a:pPr>
            <a:r>
              <a:rPr lang="en-US" sz="3368"/>
              <a:t>AddRelativeRotation node rotates the cold at every game tick for 360 degrees per second.</a:t>
            </a:r>
            <a:endParaRPr sz="3368"/>
          </a:p>
        </p:txBody>
      </p:sp>
      <p:pic>
        <p:nvPicPr>
          <p:cNvPr id="444" name="Google Shape;444;gc9632a4721_0_16"/>
          <p:cNvPicPr preferRelativeResize="0"/>
          <p:nvPr/>
        </p:nvPicPr>
        <p:blipFill rotWithShape="1">
          <a:blip r:embed="rId3">
            <a:alphaModFix/>
          </a:blip>
          <a:srcRect b="10832" l="17258" r="9363" t="23593"/>
          <a:stretch/>
        </p:blipFill>
        <p:spPr>
          <a:xfrm>
            <a:off x="1597449" y="3943750"/>
            <a:ext cx="19442477" cy="97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 txBox="1"/>
          <p:nvPr>
            <p:ph type="title"/>
          </p:nvPr>
        </p:nvSpPr>
        <p:spPr>
          <a:xfrm>
            <a:off x="1679576" y="914399"/>
            <a:ext cx="9046123" cy="4365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/>
              <a:t>CONSTRUCTION SCRIPT: EXAMPLE</a:t>
            </a:r>
            <a:endParaRPr/>
          </a:p>
        </p:txBody>
      </p:sp>
      <p:pic>
        <p:nvPicPr>
          <p:cNvPr id="102" name="Google Shape;102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2470" y="3353727"/>
            <a:ext cx="12241530" cy="693980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9"/>
          <p:cNvSpPr txBox="1"/>
          <p:nvPr>
            <p:ph idx="2" type="body"/>
          </p:nvPr>
        </p:nvSpPr>
        <p:spPr>
          <a:xfrm>
            <a:off x="1680124" y="5943600"/>
            <a:ext cx="9045575" cy="7662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The Construction Script seen on the right uses the </a:t>
            </a:r>
            <a:r>
              <a:rPr b="1" lang="en-US" sz="2800"/>
              <a:t>Set Material</a:t>
            </a:r>
            <a:r>
              <a:rPr lang="en-US" sz="2800"/>
              <a:t> function to define a </a:t>
            </a:r>
            <a:r>
              <a:rPr b="1" lang="en-US" sz="2800"/>
              <a:t>Static Mesh</a:t>
            </a:r>
            <a:r>
              <a:rPr lang="en-US" sz="2800"/>
              <a:t> component’s Material type according to the Material selected in the editable variable </a:t>
            </a:r>
            <a:r>
              <a:rPr b="1" lang="en-US" sz="2800"/>
              <a:t>Material Type</a:t>
            </a:r>
            <a:r>
              <a:rPr lang="en-US" sz="2800"/>
              <a:t>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Whenever the </a:t>
            </a:r>
            <a:r>
              <a:rPr b="1" lang="en-US" sz="2800"/>
              <a:t>Material Type</a:t>
            </a:r>
            <a:r>
              <a:rPr lang="en-US" sz="2800"/>
              <a:t> variable is modified, the </a:t>
            </a:r>
            <a:r>
              <a:rPr b="1" lang="en-US" sz="2800"/>
              <a:t>Construction Script</a:t>
            </a:r>
            <a:r>
              <a:rPr lang="en-US" sz="2800"/>
              <a:t> runs again, updating the object with the new Material.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8" name="Google Shape;108;p10"/>
          <p:cNvPicPr preferRelativeResize="0"/>
          <p:nvPr/>
        </p:nvPicPr>
        <p:blipFill rotWithShape="1">
          <a:blip r:embed="rId3">
            <a:alphaModFix/>
          </a:blip>
          <a:srcRect b="0" l="0" r="21865" t="0"/>
          <a:stretch/>
        </p:blipFill>
        <p:spPr>
          <a:xfrm>
            <a:off x="366753" y="346273"/>
            <a:ext cx="16220915" cy="1302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0"/>
          <p:cNvSpPr txBox="1"/>
          <p:nvPr/>
        </p:nvSpPr>
        <p:spPr>
          <a:xfrm>
            <a:off x="16955248" y="1663314"/>
            <a:ext cx="7061171" cy="1210588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BASIC FUNCTIONALITY: COMPONENTS</a:t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17008150" y="3650867"/>
            <a:ext cx="7008270" cy="7381508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Blueprint can be made up of multiple components, each adding functionality to a single final asset.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Blueprint includes four components: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</a:t>
            </a: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scene component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that acts as a root location from which everything else is placed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</a:t>
            </a: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static mesh component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that represents the 3D model of the light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</a:t>
            </a: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point light component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emit light into the scene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</a:t>
            </a: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box collision component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detect when a player is standing under or near the light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10"/>
          <p:cNvSpPr/>
          <p:nvPr/>
        </p:nvSpPr>
        <p:spPr>
          <a:xfrm>
            <a:off x="17008150" y="318049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10"/>
          <p:cNvSpPr txBox="1"/>
          <p:nvPr/>
        </p:nvSpPr>
        <p:spPr>
          <a:xfrm>
            <a:off x="4978693" y="13006882"/>
            <a:ext cx="7002379" cy="533479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Identifying components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3" name="Google Shape;113;p10"/>
          <p:cNvPicPr preferRelativeResize="0"/>
          <p:nvPr/>
        </p:nvPicPr>
        <p:blipFill rotWithShape="1">
          <a:blip r:embed="rId4">
            <a:alphaModFix/>
          </a:blip>
          <a:srcRect b="30822" l="16436" r="16029" t="8536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0814" y="3783371"/>
            <a:ext cx="15012792" cy="614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9" name="Google Shape;119;p11"/>
          <p:cNvPicPr preferRelativeResize="0"/>
          <p:nvPr/>
        </p:nvPicPr>
        <p:blipFill rotWithShape="1">
          <a:blip r:embed="rId3">
            <a:alphaModFix/>
          </a:blip>
          <a:srcRect b="0" l="0" r="21865" t="0"/>
          <a:stretch/>
        </p:blipFill>
        <p:spPr>
          <a:xfrm>
            <a:off x="366753" y="346273"/>
            <a:ext cx="16220915" cy="1302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1"/>
          <p:cNvSpPr txBox="1"/>
          <p:nvPr/>
        </p:nvSpPr>
        <p:spPr>
          <a:xfrm>
            <a:off x="16955248" y="1663314"/>
            <a:ext cx="7061171" cy="1210588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BASIC FUNCTIONALITY: EVENTS</a:t>
            </a:r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16981698" y="3576336"/>
            <a:ext cx="7008270" cy="398057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Blueprint has two default events associated with Actors: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ActorBeginOverlap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calls the event to turn the light on from the previous slide.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ActorBeginEndOverlap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checks if there are any players nearby and, if not, calls the event to turn the light off.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" name="Google Shape;122;p11"/>
          <p:cNvSpPr/>
          <p:nvPr/>
        </p:nvSpPr>
        <p:spPr>
          <a:xfrm>
            <a:off x="17008150" y="318049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1"/>
          <p:cNvSpPr txBox="1"/>
          <p:nvPr/>
        </p:nvSpPr>
        <p:spPr>
          <a:xfrm>
            <a:off x="4537495" y="12555497"/>
            <a:ext cx="7004304" cy="964367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 example of using Events to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toggle a light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4" name="Google Shape;124;p11"/>
          <p:cNvPicPr preferRelativeResize="0"/>
          <p:nvPr/>
        </p:nvPicPr>
        <p:blipFill rotWithShape="1">
          <a:blip r:embed="rId4">
            <a:alphaModFix/>
          </a:blip>
          <a:srcRect b="30822" l="16436" r="16029" t="8536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104" y="4419790"/>
            <a:ext cx="15112212" cy="487656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30" name="Google Shape;130;p12"/>
          <p:cNvPicPr preferRelativeResize="0"/>
          <p:nvPr/>
        </p:nvPicPr>
        <p:blipFill rotWithShape="1">
          <a:blip r:embed="rId3">
            <a:alphaModFix/>
          </a:blip>
          <a:srcRect b="0" l="0" r="21865" t="0"/>
          <a:stretch/>
        </p:blipFill>
        <p:spPr>
          <a:xfrm>
            <a:off x="366753" y="346273"/>
            <a:ext cx="16220915" cy="1302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2"/>
          <p:cNvSpPr txBox="1"/>
          <p:nvPr/>
        </p:nvSpPr>
        <p:spPr>
          <a:xfrm>
            <a:off x="16955248" y="1663314"/>
            <a:ext cx="7061171" cy="1210588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BASIC FUNCTIONALITY: CUSTOM EVENTS</a:t>
            </a: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16955248" y="3601247"/>
            <a:ext cx="7008270" cy="311880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Blueprint has two custom events: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TurnLightOn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sets the light intensity to a value set in the Brightness variable.</a:t>
            </a:r>
            <a:endParaRPr/>
          </a:p>
          <a:p>
            <a: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TurnLightOff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sets the light intensity to 0.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12"/>
          <p:cNvSpPr/>
          <p:nvPr/>
        </p:nvSpPr>
        <p:spPr>
          <a:xfrm>
            <a:off x="17008150" y="3180499"/>
            <a:ext cx="7008270" cy="12736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12"/>
          <p:cNvSpPr txBox="1"/>
          <p:nvPr/>
        </p:nvSpPr>
        <p:spPr>
          <a:xfrm>
            <a:off x="4978693" y="13006882"/>
            <a:ext cx="7002379" cy="533479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 Event examples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5" name="Google Shape;135;p12"/>
          <p:cNvPicPr preferRelativeResize="0"/>
          <p:nvPr/>
        </p:nvPicPr>
        <p:blipFill rotWithShape="1">
          <a:blip r:embed="rId4">
            <a:alphaModFix/>
          </a:blip>
          <a:srcRect b="30822" l="16436" r="16029" t="8536"/>
          <a:stretch/>
        </p:blipFill>
        <p:spPr>
          <a:xfrm>
            <a:off x="21757270" y="11032375"/>
            <a:ext cx="2626729" cy="26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70058" y="3930759"/>
            <a:ext cx="10614304" cy="585462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picTheme">
  <a:themeElements>
    <a:clrScheme name="Epic">
      <a:dk1>
        <a:srgbClr val="27292E"/>
      </a:dk1>
      <a:lt1>
        <a:srgbClr val="FFFFFF"/>
      </a:lt1>
      <a:dk2>
        <a:srgbClr val="323233"/>
      </a:dk2>
      <a:lt2>
        <a:srgbClr val="EDEFF3"/>
      </a:lt2>
      <a:accent1>
        <a:srgbClr val="F7941E"/>
      </a:accent1>
      <a:accent2>
        <a:srgbClr val="D9821D"/>
      </a:accent2>
      <a:accent3>
        <a:srgbClr val="A44724"/>
      </a:accent3>
      <a:accent4>
        <a:srgbClr val="F7941E"/>
      </a:accent4>
      <a:accent5>
        <a:srgbClr val="007EBF"/>
      </a:accent5>
      <a:accent6>
        <a:srgbClr val="00B0F0"/>
      </a:accent6>
      <a:hlink>
        <a:srgbClr val="F7941E"/>
      </a:hlink>
      <a:folHlink>
        <a:srgbClr val="A4472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BFA27738593149980C7FEC53E75F35" ma:contentTypeVersion="2" ma:contentTypeDescription="Create a new document." ma:contentTypeScope="" ma:versionID="704ad1805291d62102c5f4021a562cd5">
  <xsd:schema xmlns:xsd="http://www.w3.org/2001/XMLSchema" xmlns:xs="http://www.w3.org/2001/XMLSchema" xmlns:p="http://schemas.microsoft.com/office/2006/metadata/properties" xmlns:ns2="4d899eff-2407-42f1-91a7-c0f888984327" targetNamespace="http://schemas.microsoft.com/office/2006/metadata/properties" ma:root="true" ma:fieldsID="0a00eae015eff5ba9ecc3f5552f98d07" ns2:_="">
    <xsd:import namespace="4d899eff-2407-42f1-91a7-c0f8889843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899eff-2407-42f1-91a7-c0f8889843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12D59EA-3E2E-429D-AA79-1D674FC87D1C}"/>
</file>

<file path=customXml/itemProps2.xml><?xml version="1.0" encoding="utf-8"?>
<ds:datastoreItem xmlns:ds="http://schemas.openxmlformats.org/officeDocument/2006/customXml" ds:itemID="{BCF354BC-DFAC-4000-AD1B-654697B81ABB}"/>
</file>

<file path=customXml/itemProps3.xml><?xml version="1.0" encoding="utf-8"?>
<ds:datastoreItem xmlns:ds="http://schemas.openxmlformats.org/officeDocument/2006/customXml" ds:itemID="{8DDAEE7B-8528-4A94-AC7A-627B6B6B3EC3}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Marcos Romero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0x010100CFBFA27738593149980C7FEC53E75F35</vt:lpwstr>
  </property>
</Properties>
</file>